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306" r:id="rId2"/>
    <p:sldId id="258" r:id="rId3"/>
    <p:sldId id="301" r:id="rId4"/>
    <p:sldId id="302" r:id="rId5"/>
    <p:sldId id="303" r:id="rId6"/>
    <p:sldId id="304" r:id="rId7"/>
    <p:sldId id="305" r:id="rId8"/>
    <p:sldId id="335" r:id="rId9"/>
    <p:sldId id="336" r:id="rId10"/>
    <p:sldId id="337" r:id="rId11"/>
    <p:sldId id="338" r:id="rId12"/>
    <p:sldId id="299" r:id="rId13"/>
    <p:sldId id="271" r:id="rId14"/>
    <p:sldId id="300" r:id="rId15"/>
    <p:sldId id="266" r:id="rId16"/>
    <p:sldId id="262" r:id="rId17"/>
    <p:sldId id="260" r:id="rId18"/>
    <p:sldId id="292" r:id="rId19"/>
    <p:sldId id="275" r:id="rId20"/>
    <p:sldId id="261" r:id="rId21"/>
    <p:sldId id="280" r:id="rId22"/>
    <p:sldId id="307" r:id="rId23"/>
    <p:sldId id="308" r:id="rId24"/>
    <p:sldId id="309" r:id="rId25"/>
    <p:sldId id="310" r:id="rId26"/>
    <p:sldId id="311" r:id="rId27"/>
    <p:sldId id="312" r:id="rId28"/>
    <p:sldId id="313" r:id="rId29"/>
    <p:sldId id="256" r:id="rId30"/>
    <p:sldId id="259" r:id="rId31"/>
    <p:sldId id="286" r:id="rId32"/>
    <p:sldId id="287" r:id="rId33"/>
    <p:sldId id="285" r:id="rId34"/>
  </p:sldIdLst>
  <p:sldSz cx="18288000" cy="10287000"/>
  <p:notesSz cx="6858000" cy="9144000"/>
  <p:embeddedFontLst>
    <p:embeddedFont>
      <p:font typeface="Poppins" panose="00000500000000000000" pitchFamily="2" charset="0"/>
      <p:regular r:id="rId35"/>
      <p:bold r:id="rId36"/>
      <p:italic r:id="rId37"/>
      <p:boldItalic r:id="rId38"/>
    </p:embeddedFont>
    <p:embeddedFont>
      <p:font typeface="等线" panose="02010600030101010101" pitchFamily="2" charset="-122"/>
      <p:regular r:id="rId39"/>
      <p:bold r:id="rId40"/>
    </p:embeddedFont>
    <p:embeddedFont>
      <p:font typeface="黑体" panose="02010609060101010101" pitchFamily="49" charset="-122"/>
      <p:regular r:id="rId41"/>
    </p:embeddedFont>
  </p:embeddedFontLst>
  <p:custDataLst>
    <p:tags r:id="rId4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0" autoAdjust="0"/>
    <p:restoredTop sz="95320" autoAdjust="0"/>
  </p:normalViewPr>
  <p:slideViewPr>
    <p:cSldViewPr snapToGrid="0">
      <p:cViewPr varScale="1">
        <p:scale>
          <a:sx n="64" d="100"/>
          <a:sy n="64" d="100"/>
        </p:scale>
        <p:origin x="608"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Allocation</c:v>
                </c:pt>
              </c:strCache>
            </c:strRef>
          </c:tx>
          <c:spPr>
            <a:solidFill>
              <a:schemeClr val="accent2"/>
            </a:solidFill>
            <a:ln w="28575">
              <a:solidFill>
                <a:schemeClr val="tx1"/>
              </a:solidFill>
            </a:ln>
            <a:effectLst/>
          </c:spPr>
          <c:dPt>
            <c:idx val="0"/>
            <c:bubble3D val="0"/>
            <c:spPr>
              <a:solidFill>
                <a:schemeClr val="accent2"/>
              </a:solidFill>
              <a:ln w="28575">
                <a:solidFill>
                  <a:schemeClr val="tx1"/>
                </a:solidFill>
              </a:ln>
              <a:effectLst/>
            </c:spPr>
            <c:extLst>
              <c:ext xmlns:c16="http://schemas.microsoft.com/office/drawing/2014/chart" uri="{C3380CC4-5D6E-409C-BE32-E72D297353CC}">
                <c16:uniqueId val="{00000001-7DE5-4B5E-8B7A-46502CB12397}"/>
              </c:ext>
            </c:extLst>
          </c:dPt>
          <c:dPt>
            <c:idx val="1"/>
            <c:bubble3D val="0"/>
            <c:spPr>
              <a:solidFill>
                <a:schemeClr val="accent2"/>
              </a:solidFill>
              <a:ln w="28575">
                <a:solidFill>
                  <a:schemeClr val="tx1"/>
                </a:solidFill>
              </a:ln>
              <a:effectLst/>
            </c:spPr>
            <c:extLst>
              <c:ext xmlns:c16="http://schemas.microsoft.com/office/drawing/2014/chart" uri="{C3380CC4-5D6E-409C-BE32-E72D297353CC}">
                <c16:uniqueId val="{00000003-7DE5-4B5E-8B7A-46502CB12397}"/>
              </c:ext>
            </c:extLst>
          </c:dPt>
          <c:dPt>
            <c:idx val="2"/>
            <c:bubble3D val="0"/>
            <c:spPr>
              <a:solidFill>
                <a:schemeClr val="accent2"/>
              </a:solidFill>
              <a:ln w="28575">
                <a:solidFill>
                  <a:schemeClr val="tx1"/>
                </a:solidFill>
              </a:ln>
              <a:effectLst/>
            </c:spPr>
            <c:extLst>
              <c:ext xmlns:c16="http://schemas.microsoft.com/office/drawing/2014/chart" uri="{C3380CC4-5D6E-409C-BE32-E72D297353CC}">
                <c16:uniqueId val="{00000005-7DE5-4B5E-8B7A-46502CB12397}"/>
              </c:ext>
            </c:extLst>
          </c:dPt>
          <c:dPt>
            <c:idx val="3"/>
            <c:bubble3D val="0"/>
            <c:spPr>
              <a:solidFill>
                <a:schemeClr val="accent2"/>
              </a:solidFill>
              <a:ln w="28575">
                <a:solidFill>
                  <a:schemeClr val="tx1"/>
                </a:solidFill>
              </a:ln>
              <a:effectLst/>
            </c:spPr>
            <c:extLst>
              <c:ext xmlns:c16="http://schemas.microsoft.com/office/drawing/2014/chart" uri="{C3380CC4-5D6E-409C-BE32-E72D297353CC}">
                <c16:uniqueId val="{00000007-7DE5-4B5E-8B7A-46502CB12397}"/>
              </c:ext>
            </c:extLst>
          </c:dPt>
          <c:dLbls>
            <c:dLbl>
              <c:idx val="0"/>
              <c:layout>
                <c:manualLayout>
                  <c:x val="-0.2022516663277841"/>
                  <c:y val="0.13256677722813323"/>
                </c:manualLayout>
              </c:layout>
              <c:tx>
                <c:rich>
                  <a:bodyPr/>
                  <a:lstStyle/>
                  <a:p>
                    <a:r>
                      <a:rPr lang="zh-CN" altLang="en-US" sz="3200" baseline="0" dirty="0"/>
                      <a:t>品牌
</a:t>
                    </a:r>
                    <a:fld id="{9C1EC313-2848-49D1-AA4A-0CA5BC7416AF}" type="PERCENTAGE">
                      <a:rPr lang="en-US" altLang="zh-CN" sz="3200" baseline="0" dirty="0"/>
                      <a:pPr/>
                      <a:t>[百分比]</a:t>
                    </a:fld>
                    <a:endParaRPr lang="zh-CN" altLang="en-US" sz="3200" baseline="0" dirty="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7DE5-4B5E-8B7A-46502CB12397}"/>
                </c:ext>
              </c:extLst>
            </c:dLbl>
            <c:dLbl>
              <c:idx val="1"/>
              <c:layout>
                <c:manualLayout>
                  <c:x val="-0.25617822722245165"/>
                  <c:y val="-7.3829908224306476E-2"/>
                </c:manualLayout>
              </c:layout>
              <c:tx>
                <c:rich>
                  <a:bodyPr rot="0" spcFirstLastPara="1" vertOverflow="ellipsis" vert="horz" wrap="square" lIns="38100" tIns="19050" rIns="38100" bIns="19050" anchor="ctr" anchorCtr="1">
                    <a:noAutofit/>
                  </a:bodyPr>
                  <a:lstStyle/>
                  <a:p>
                    <a:pPr>
                      <a:defRPr sz="1200" b="0" i="0" u="none" strike="noStrike" kern="1200" baseline="0">
                        <a:solidFill>
                          <a:schemeClr val="tx1"/>
                        </a:solidFill>
                        <a:latin typeface="Poppins" panose="00000500000000000000" pitchFamily="2" charset="0"/>
                        <a:ea typeface="+mn-ea"/>
                        <a:cs typeface="Poppins" panose="00000500000000000000" pitchFamily="2" charset="0"/>
                      </a:defRPr>
                    </a:pPr>
                    <a:r>
                      <a:rPr lang="zh-CN" altLang="en-US" sz="3200" baseline="0" dirty="0"/>
                      <a:t>质量
</a:t>
                    </a:r>
                    <a:fld id="{651A0642-6F62-4D22-B125-9DEBD09D7C4C}" type="PERCENTAGE">
                      <a:rPr lang="en-US" altLang="zh-CN" sz="3200" baseline="0"/>
                      <a:pPr>
                        <a:defRPr sz="1200" b="0">
                          <a:solidFill>
                            <a:schemeClr val="tx1"/>
                          </a:solidFill>
                          <a:latin typeface="Poppins" panose="00000500000000000000" pitchFamily="2" charset="0"/>
                          <a:cs typeface="Poppins" panose="00000500000000000000" pitchFamily="2" charset="0"/>
                        </a:defRPr>
                      </a:pPr>
                      <a:t>[百分比]</a:t>
                    </a:fld>
                    <a:endParaRPr lang="zh-CN" altLang="en-US" sz="3200" baseline="0" dirty="0"/>
                  </a:p>
                </c:rich>
              </c:tx>
              <c:spPr>
                <a:noFill/>
                <a:ln>
                  <a:noFill/>
                </a:ln>
                <a:effectLst/>
              </c:spPr>
              <c:txPr>
                <a:bodyPr rot="0" spcFirstLastPara="1" vertOverflow="ellipsis" vert="horz" wrap="square" lIns="38100" tIns="19050" rIns="38100" bIns="19050" anchor="ctr" anchorCtr="1">
                  <a:noAutofit/>
                </a:bodyPr>
                <a:lstStyle/>
                <a:p>
                  <a:pPr>
                    <a:defRPr sz="1200" b="0" i="0" u="none" strike="noStrike" kern="1200" baseline="0">
                      <a:solidFill>
                        <a:schemeClr val="tx1"/>
                      </a:solidFill>
                      <a:latin typeface="Poppins" panose="00000500000000000000" pitchFamily="2" charset="0"/>
                      <a:ea typeface="+mn-ea"/>
                      <a:cs typeface="Poppins" panose="00000500000000000000" pitchFamily="2" charset="0"/>
                    </a:defRPr>
                  </a:pPr>
                  <a:endParaRPr lang="zh-CN"/>
                </a:p>
              </c:txPr>
              <c:dLblPos val="bestFit"/>
              <c:showLegendKey val="0"/>
              <c:showVal val="0"/>
              <c:showCatName val="1"/>
              <c:showSerName val="0"/>
              <c:showPercent val="1"/>
              <c:showBubbleSize val="0"/>
              <c:extLst>
                <c:ext xmlns:c15="http://schemas.microsoft.com/office/drawing/2012/chart" uri="{CE6537A1-D6FC-4f65-9D91-7224C49458BB}">
                  <c15:layout>
                    <c:manualLayout>
                      <c:w val="0.27509222946719292"/>
                      <c:h val="0.37681808404021472"/>
                    </c:manualLayout>
                  </c15:layout>
                  <c15:dlblFieldTable/>
                  <c15:showDataLabelsRange val="0"/>
                </c:ext>
                <c:ext xmlns:c16="http://schemas.microsoft.com/office/drawing/2014/chart" uri="{C3380CC4-5D6E-409C-BE32-E72D297353CC}">
                  <c16:uniqueId val="{00000003-7DE5-4B5E-8B7A-46502CB12397}"/>
                </c:ext>
              </c:extLst>
            </c:dLbl>
            <c:dLbl>
              <c:idx val="2"/>
              <c:layout>
                <c:manualLayout>
                  <c:x val="0.13816524289530197"/>
                  <c:y val="-8.6737323607592343E-2"/>
                </c:manualLayout>
              </c:layout>
              <c:tx>
                <c:rich>
                  <a:bodyPr/>
                  <a:lstStyle/>
                  <a:p>
                    <a:r>
                      <a:rPr lang="zh-CN" altLang="en-US" sz="2400"/>
                      <a:t>其他</a:t>
                    </a:r>
                    <a:r>
                      <a:rPr lang="zh-CN" altLang="en-US" sz="2400" baseline="0" dirty="0"/>
                      <a:t>
</a:t>
                    </a:r>
                    <a:fld id="{A10BA1B1-9475-43B2-A31B-348597195B85}" type="PERCENTAGE">
                      <a:rPr lang="en-US" altLang="zh-CN" sz="2400" baseline="0"/>
                      <a:pPr/>
                      <a:t>[百分比]</a:t>
                    </a:fld>
                    <a:endParaRPr lang="zh-CN" altLang="en-US" sz="2400" baseline="0" dirty="0"/>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7DE5-4B5E-8B7A-46502CB12397}"/>
                </c:ext>
              </c:extLst>
            </c:dLbl>
            <c:dLbl>
              <c:idx val="3"/>
              <c:layout>
                <c:manualLayout>
                  <c:x val="0.25777404929489195"/>
                  <c:y val="0.15944454229959951"/>
                </c:manualLayout>
              </c:layout>
              <c:tx>
                <c:rich>
                  <a:bodyPr rot="0" spcFirstLastPara="1" vertOverflow="ellipsis" vert="horz" wrap="square" lIns="38100" tIns="19050" rIns="38100" bIns="19050" anchor="ctr" anchorCtr="1">
                    <a:noAutofit/>
                  </a:bodyPr>
                  <a:lstStyle/>
                  <a:p>
                    <a:pPr>
                      <a:defRPr sz="1200" b="0" i="0" u="none" strike="noStrike" kern="1200" baseline="0">
                        <a:solidFill>
                          <a:schemeClr val="tx1"/>
                        </a:solidFill>
                        <a:latin typeface="Poppins" panose="00000500000000000000" pitchFamily="2" charset="0"/>
                        <a:ea typeface="+mn-ea"/>
                        <a:cs typeface="Poppins" panose="00000500000000000000" pitchFamily="2" charset="0"/>
                      </a:defRPr>
                    </a:pPr>
                    <a:r>
                      <a:rPr lang="zh-CN" altLang="en-US" sz="3200" dirty="0"/>
                      <a:t>价格</a:t>
                    </a:r>
                    <a:r>
                      <a:rPr lang="zh-CN" altLang="en-US" sz="3200" baseline="0" dirty="0"/>
                      <a:t>
</a:t>
                    </a:r>
                    <a:fld id="{7047580A-9225-4194-AECE-602E61B7BA19}" type="PERCENTAGE">
                      <a:rPr lang="en-US" altLang="zh-CN" sz="3200" baseline="0" dirty="0"/>
                      <a:pPr>
                        <a:defRPr sz="1200" b="0">
                          <a:solidFill>
                            <a:schemeClr val="tx1"/>
                          </a:solidFill>
                          <a:latin typeface="Poppins" panose="00000500000000000000" pitchFamily="2" charset="0"/>
                          <a:cs typeface="Poppins" panose="00000500000000000000" pitchFamily="2" charset="0"/>
                        </a:defRPr>
                      </a:pPr>
                      <a:t>[百分比]</a:t>
                    </a:fld>
                    <a:endParaRPr lang="zh-CN" altLang="en-US" sz="3200" baseline="0" dirty="0"/>
                  </a:p>
                </c:rich>
              </c:tx>
              <c:spPr>
                <a:noFill/>
                <a:ln>
                  <a:noFill/>
                </a:ln>
                <a:effectLst/>
              </c:spPr>
              <c:txPr>
                <a:bodyPr rot="0" spcFirstLastPara="1" vertOverflow="ellipsis" vert="horz" wrap="square" lIns="38100" tIns="19050" rIns="38100" bIns="19050" anchor="ctr" anchorCtr="1">
                  <a:noAutofit/>
                </a:bodyPr>
                <a:lstStyle/>
                <a:p>
                  <a:pPr>
                    <a:defRPr sz="1200" b="0" i="0" u="none" strike="noStrike" kern="1200" baseline="0">
                      <a:solidFill>
                        <a:schemeClr val="tx1"/>
                      </a:solidFill>
                      <a:latin typeface="Poppins" panose="00000500000000000000" pitchFamily="2" charset="0"/>
                      <a:ea typeface="+mn-ea"/>
                      <a:cs typeface="Poppins" panose="00000500000000000000" pitchFamily="2" charset="0"/>
                    </a:defRPr>
                  </a:pPr>
                  <a:endParaRPr lang="zh-CN"/>
                </a:p>
              </c:txPr>
              <c:dLblPos val="bestFit"/>
              <c:showLegendKey val="0"/>
              <c:showVal val="0"/>
              <c:showCatName val="1"/>
              <c:showSerName val="0"/>
              <c:showPercent val="1"/>
              <c:showBubbleSize val="0"/>
              <c:extLst>
                <c:ext xmlns:c15="http://schemas.microsoft.com/office/drawing/2012/chart" uri="{CE6537A1-D6FC-4f65-9D91-7224C49458BB}">
                  <c15:layout>
                    <c:manualLayout>
                      <c:w val="0.17686889140807135"/>
                      <c:h val="0.27042575652966644"/>
                    </c:manualLayout>
                  </c15:layout>
                  <c15:dlblFieldTable/>
                  <c15:showDataLabelsRange val="0"/>
                </c:ext>
                <c:ext xmlns:c16="http://schemas.microsoft.com/office/drawing/2014/chart" uri="{C3380CC4-5D6E-409C-BE32-E72D297353CC}">
                  <c16:uniqueId val="{00000007-7DE5-4B5E-8B7A-46502CB12397}"/>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Poppins" panose="00000500000000000000" pitchFamily="2" charset="0"/>
                    <a:ea typeface="+mn-ea"/>
                    <a:cs typeface="Poppins" panose="00000500000000000000" pitchFamily="2" charset="0"/>
                  </a:defRPr>
                </a:pPr>
                <a:endParaRPr lang="zh-CN"/>
              </a:p>
            </c:txPr>
            <c:dLblPos val="inEnd"/>
            <c:showLegendKey val="0"/>
            <c:showVal val="0"/>
            <c:showCatName val="1"/>
            <c:showSerName val="0"/>
            <c:showPercent val="1"/>
            <c:showBubbleSize val="0"/>
            <c:showLeaderLines val="1"/>
            <c:leaderLines>
              <c:spPr>
                <a:ln w="9525">
                  <a:solidFill>
                    <a:schemeClr val="accent1">
                      <a:lumMod val="60000"/>
                      <a:lumOff val="40000"/>
                    </a:schemeClr>
                  </a:solidFill>
                </a:ln>
                <a:effectLst/>
              </c:spPr>
            </c:leaderLines>
            <c:extLst>
              <c:ext xmlns:c15="http://schemas.microsoft.com/office/drawing/2012/chart" uri="{CE6537A1-D6FC-4f65-9D91-7224C49458BB}"/>
            </c:extLst>
          </c:dLbls>
          <c:cat>
            <c:strRef>
              <c:f>Sheet1!$A$2:$A$5</c:f>
              <c:strCache>
                <c:ptCount val="4"/>
                <c:pt idx="0">
                  <c:v>Balance</c:v>
                </c:pt>
                <c:pt idx="1">
                  <c:v>Income</c:v>
                </c:pt>
                <c:pt idx="2">
                  <c:v>Promotion</c:v>
                </c:pt>
                <c:pt idx="3">
                  <c:v>Event Project</c:v>
                </c:pt>
              </c:strCache>
            </c:strRef>
          </c:cat>
          <c:val>
            <c:numRef>
              <c:f>Sheet1!$B$2:$B$5</c:f>
              <c:numCache>
                <c:formatCode>General</c:formatCode>
                <c:ptCount val="4"/>
                <c:pt idx="0">
                  <c:v>20</c:v>
                </c:pt>
                <c:pt idx="1">
                  <c:v>45</c:v>
                </c:pt>
                <c:pt idx="2">
                  <c:v>10</c:v>
                </c:pt>
                <c:pt idx="3">
                  <c:v>25</c:v>
                </c:pt>
              </c:numCache>
            </c:numRef>
          </c:val>
          <c:extLst>
            <c:ext xmlns:c16="http://schemas.microsoft.com/office/drawing/2014/chart" uri="{C3380CC4-5D6E-409C-BE32-E72D297353CC}">
              <c16:uniqueId val="{00000008-7DE5-4B5E-8B7A-46502CB12397}"/>
            </c:ext>
          </c:extLst>
        </c:ser>
        <c:dLbls>
          <c:dLblPos val="inEnd"/>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rtl="0">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疫情期间消费是否减少</c:v>
                </c:pt>
              </c:strCache>
            </c:strRef>
          </c:tx>
          <c:dPt>
            <c:idx val="0"/>
            <c:bubble3D val="0"/>
            <c:spPr>
              <a:solidFill>
                <a:schemeClr val="accent5">
                  <a:lumMod val="75000"/>
                </a:schemeClr>
              </a:solidFill>
              <a:ln w="19050">
                <a:solidFill>
                  <a:schemeClr val="lt1"/>
                </a:solidFill>
              </a:ln>
              <a:effectLst/>
            </c:spPr>
            <c:extLst>
              <c:ext xmlns:c16="http://schemas.microsoft.com/office/drawing/2014/chart" uri="{C3380CC4-5D6E-409C-BE32-E72D297353CC}">
                <c16:uniqueId val="{00000001-8A8C-402B-AEE6-ACB72430BB21}"/>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8A8C-402B-AEE6-ACB72430BB2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A8C-402B-AEE6-ACB72430BB2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A8C-402B-AEE6-ACB72430BB21}"/>
              </c:ext>
            </c:extLst>
          </c:dPt>
          <c:cat>
            <c:strRef>
              <c:f>Sheet1!$A$2:$A$5</c:f>
              <c:strCache>
                <c:ptCount val="2"/>
                <c:pt idx="0">
                  <c:v>是</c:v>
                </c:pt>
                <c:pt idx="1">
                  <c:v>否</c:v>
                </c:pt>
              </c:strCache>
            </c:strRef>
          </c:cat>
          <c:val>
            <c:numRef>
              <c:f>Sheet1!$B$2:$B$5</c:f>
              <c:numCache>
                <c:formatCode>General</c:formatCode>
                <c:ptCount val="4"/>
                <c:pt idx="0">
                  <c:v>74.44</c:v>
                </c:pt>
                <c:pt idx="1">
                  <c:v>25.56</c:v>
                </c:pt>
              </c:numCache>
            </c:numRef>
          </c:val>
          <c:extLst>
            <c:ext xmlns:c16="http://schemas.microsoft.com/office/drawing/2014/chart" uri="{C3380CC4-5D6E-409C-BE32-E72D297353CC}">
              <c16:uniqueId val="{00000008-8A8C-402B-AEE6-ACB72430BB21}"/>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疫情下的消费观念</c:v>
                </c:pt>
              </c:strCache>
            </c:strRef>
          </c:tx>
          <c:spPr>
            <a:solidFill>
              <a:schemeClr val="accent5"/>
            </a:solidFill>
          </c:spPr>
          <c:dPt>
            <c:idx val="0"/>
            <c:bubble3D val="0"/>
            <c:spPr>
              <a:solidFill>
                <a:schemeClr val="accent5"/>
              </a:solidFill>
              <a:ln w="19050">
                <a:solidFill>
                  <a:schemeClr val="lt1"/>
                </a:solidFill>
              </a:ln>
              <a:effectLst/>
            </c:spPr>
            <c:extLst>
              <c:ext xmlns:c16="http://schemas.microsoft.com/office/drawing/2014/chart" uri="{C3380CC4-5D6E-409C-BE32-E72D297353CC}">
                <c16:uniqueId val="{00000001-9931-41C7-A00C-1C688ACFDF6B}"/>
              </c:ext>
            </c:extLst>
          </c:dPt>
          <c:dPt>
            <c:idx val="1"/>
            <c:bubble3D val="0"/>
            <c:spPr>
              <a:solidFill>
                <a:schemeClr val="accent6"/>
              </a:solidFill>
              <a:ln w="19050">
                <a:solidFill>
                  <a:schemeClr val="lt1"/>
                </a:solidFill>
              </a:ln>
              <a:effectLst/>
            </c:spPr>
            <c:extLst>
              <c:ext xmlns:c16="http://schemas.microsoft.com/office/drawing/2014/chart" uri="{C3380CC4-5D6E-409C-BE32-E72D297353CC}">
                <c16:uniqueId val="{00000003-9931-41C7-A00C-1C688ACFDF6B}"/>
              </c:ext>
            </c:extLst>
          </c:dPt>
          <c:dPt>
            <c:idx val="2"/>
            <c:bubble3D val="0"/>
            <c:spPr>
              <a:solidFill>
                <a:schemeClr val="accent4"/>
              </a:solidFill>
              <a:ln w="19050">
                <a:solidFill>
                  <a:schemeClr val="lt1"/>
                </a:solidFill>
              </a:ln>
              <a:effectLst/>
            </c:spPr>
            <c:extLst>
              <c:ext xmlns:c16="http://schemas.microsoft.com/office/drawing/2014/chart" uri="{C3380CC4-5D6E-409C-BE32-E72D297353CC}">
                <c16:uniqueId val="{00000005-9931-41C7-A00C-1C688ACFDF6B}"/>
              </c:ext>
            </c:extLst>
          </c:dPt>
          <c:dPt>
            <c:idx val="3"/>
            <c:bubble3D val="0"/>
            <c:spPr>
              <a:solidFill>
                <a:schemeClr val="accent5"/>
              </a:solidFill>
              <a:ln w="19050">
                <a:solidFill>
                  <a:schemeClr val="lt1"/>
                </a:solidFill>
              </a:ln>
              <a:effectLst/>
            </c:spPr>
            <c:extLst>
              <c:ext xmlns:c16="http://schemas.microsoft.com/office/drawing/2014/chart" uri="{C3380CC4-5D6E-409C-BE32-E72D297353CC}">
                <c16:uniqueId val="{00000007-9931-41C7-A00C-1C688ACFDF6B}"/>
              </c:ext>
            </c:extLst>
          </c:dPt>
          <c:cat>
            <c:strRef>
              <c:f>Sheet1!$A$2:$A$5</c:f>
              <c:strCache>
                <c:ptCount val="3"/>
                <c:pt idx="0">
                  <c:v>更加谨慎，存钱以备不时之需</c:v>
                </c:pt>
                <c:pt idx="1">
                  <c:v>更加放松，应当即时消费</c:v>
                </c:pt>
                <c:pt idx="2">
                  <c:v>并没有多大变化</c:v>
                </c:pt>
              </c:strCache>
            </c:strRef>
          </c:cat>
          <c:val>
            <c:numRef>
              <c:f>Sheet1!$B$2:$B$5</c:f>
              <c:numCache>
                <c:formatCode>General</c:formatCode>
                <c:ptCount val="4"/>
                <c:pt idx="0">
                  <c:v>66.67</c:v>
                </c:pt>
                <c:pt idx="1">
                  <c:v>6.67</c:v>
                </c:pt>
                <c:pt idx="2">
                  <c:v>26.67</c:v>
                </c:pt>
              </c:numCache>
            </c:numRef>
          </c:val>
          <c:extLst>
            <c:ext xmlns:c16="http://schemas.microsoft.com/office/drawing/2014/chart" uri="{C3380CC4-5D6E-409C-BE32-E72D297353CC}">
              <c16:uniqueId val="{00000008-9931-41C7-A00C-1C688ACFDF6B}"/>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比重</c:v>
                </c:pt>
              </c:strCache>
            </c:strRef>
          </c:tx>
          <c:spPr>
            <a:solidFill>
              <a:schemeClr val="accent5"/>
            </a:solidFill>
            <a:ln>
              <a:noFill/>
            </a:ln>
            <a:effectLst/>
          </c:spPr>
          <c:invertIfNegative val="0"/>
          <c:cat>
            <c:strRef>
              <c:f>Sheet1!$A$2:$A$12</c:f>
              <c:strCache>
                <c:ptCount val="11"/>
                <c:pt idx="0">
                  <c:v>生活</c:v>
                </c:pt>
                <c:pt idx="1">
                  <c:v>1</c:v>
                </c:pt>
                <c:pt idx="2">
                  <c:v>2</c:v>
                </c:pt>
                <c:pt idx="3">
                  <c:v>3</c:v>
                </c:pt>
                <c:pt idx="4">
                  <c:v>4</c:v>
                </c:pt>
                <c:pt idx="5">
                  <c:v>5</c:v>
                </c:pt>
                <c:pt idx="6">
                  <c:v>6</c:v>
                </c:pt>
                <c:pt idx="7">
                  <c:v>7</c:v>
                </c:pt>
                <c:pt idx="8">
                  <c:v>8</c:v>
                </c:pt>
                <c:pt idx="9">
                  <c:v>9</c:v>
                </c:pt>
                <c:pt idx="10">
                  <c:v>娱乐</c:v>
                </c:pt>
              </c:strCache>
            </c:strRef>
          </c:cat>
          <c:val>
            <c:numRef>
              <c:f>Sheet1!$B$2:$B$12</c:f>
              <c:numCache>
                <c:formatCode>General</c:formatCode>
                <c:ptCount val="11"/>
                <c:pt idx="0">
                  <c:v>5.56</c:v>
                </c:pt>
                <c:pt idx="1">
                  <c:v>6.67</c:v>
                </c:pt>
                <c:pt idx="2">
                  <c:v>12.22</c:v>
                </c:pt>
                <c:pt idx="3">
                  <c:v>5.56</c:v>
                </c:pt>
                <c:pt idx="4">
                  <c:v>10</c:v>
                </c:pt>
                <c:pt idx="5">
                  <c:v>8.89</c:v>
                </c:pt>
                <c:pt idx="6">
                  <c:v>18.89</c:v>
                </c:pt>
                <c:pt idx="7">
                  <c:v>11.11</c:v>
                </c:pt>
                <c:pt idx="8">
                  <c:v>5.56</c:v>
                </c:pt>
                <c:pt idx="9">
                  <c:v>10</c:v>
                </c:pt>
                <c:pt idx="10">
                  <c:v>5.56</c:v>
                </c:pt>
              </c:numCache>
            </c:numRef>
          </c:val>
          <c:extLst>
            <c:ext xmlns:c16="http://schemas.microsoft.com/office/drawing/2014/chart" uri="{C3380CC4-5D6E-409C-BE32-E72D297353CC}">
              <c16:uniqueId val="{00000000-F32B-47FF-942B-6FDBC7DDC754}"/>
            </c:ext>
          </c:extLst>
        </c:ser>
        <c:dLbls>
          <c:showLegendKey val="0"/>
          <c:showVal val="0"/>
          <c:showCatName val="0"/>
          <c:showSerName val="0"/>
          <c:showPercent val="0"/>
          <c:showBubbleSize val="0"/>
        </c:dLbls>
        <c:gapWidth val="219"/>
        <c:overlap val="-27"/>
        <c:axId val="1880812896"/>
        <c:axId val="1880819136"/>
      </c:barChart>
      <c:catAx>
        <c:axId val="1880812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880819136"/>
        <c:crosses val="autoZero"/>
        <c:auto val="1"/>
        <c:lblAlgn val="ctr"/>
        <c:lblOffset val="100"/>
        <c:noMultiLvlLbl val="0"/>
      </c:catAx>
      <c:valAx>
        <c:axId val="1880819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18808128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r>
              <a:rPr lang="zh-CN" altLang="en-US"/>
              <a:t>是否应该为了房子车子进行贷款</a:t>
            </a:r>
            <a:endParaRPr lang="en-US" altLang="zh-CN"/>
          </a:p>
        </c:rich>
      </c:tx>
      <c:overlay val="0"/>
      <c:spPr>
        <a:noFill/>
        <a:ln>
          <a:noFill/>
        </a:ln>
        <a:effectLst/>
      </c:spPr>
      <c:txPr>
        <a:bodyPr rot="0" spcFirstLastPara="1" vertOverflow="ellipsis" vert="horz" wrap="square" anchor="ctr" anchorCtr="1"/>
        <a:lstStyle/>
        <a:p>
          <a:pPr>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rgbClr val="0070C0"/>
            </a:solidFill>
            <a:ln>
              <a:noFill/>
            </a:ln>
            <a:effectLst/>
          </c:spPr>
          <c:invertIfNegative val="0"/>
          <c:cat>
            <c:strRef>
              <c:f>Sheet1!$A$2:$A$12</c:f>
              <c:strCache>
                <c:ptCount val="11"/>
                <c:pt idx="0">
                  <c:v>应该</c:v>
                </c:pt>
                <c:pt idx="1">
                  <c:v>2</c:v>
                </c:pt>
                <c:pt idx="2">
                  <c:v>3</c:v>
                </c:pt>
                <c:pt idx="3">
                  <c:v>4</c:v>
                </c:pt>
                <c:pt idx="4">
                  <c:v>5</c:v>
                </c:pt>
                <c:pt idx="5">
                  <c:v>6</c:v>
                </c:pt>
                <c:pt idx="6">
                  <c:v>7</c:v>
                </c:pt>
                <c:pt idx="7">
                  <c:v>8</c:v>
                </c:pt>
                <c:pt idx="8">
                  <c:v>9</c:v>
                </c:pt>
                <c:pt idx="9">
                  <c:v>10</c:v>
                </c:pt>
                <c:pt idx="10">
                  <c:v>不应该</c:v>
                </c:pt>
              </c:strCache>
            </c:strRef>
          </c:cat>
          <c:val>
            <c:numRef>
              <c:f>Sheet1!$B$2:$B$12</c:f>
              <c:numCache>
                <c:formatCode>General</c:formatCode>
                <c:ptCount val="11"/>
                <c:pt idx="0">
                  <c:v>11.1</c:v>
                </c:pt>
                <c:pt idx="1">
                  <c:v>10</c:v>
                </c:pt>
                <c:pt idx="2">
                  <c:v>16.670000000000002</c:v>
                </c:pt>
                <c:pt idx="3">
                  <c:v>5.56</c:v>
                </c:pt>
                <c:pt idx="4">
                  <c:v>6.67</c:v>
                </c:pt>
                <c:pt idx="5">
                  <c:v>10</c:v>
                </c:pt>
                <c:pt idx="6">
                  <c:v>7.78</c:v>
                </c:pt>
                <c:pt idx="7">
                  <c:v>10</c:v>
                </c:pt>
                <c:pt idx="8">
                  <c:v>10</c:v>
                </c:pt>
                <c:pt idx="9">
                  <c:v>5.56</c:v>
                </c:pt>
                <c:pt idx="10">
                  <c:v>6.67</c:v>
                </c:pt>
              </c:numCache>
            </c:numRef>
          </c:val>
          <c:extLst>
            <c:ext xmlns:c16="http://schemas.microsoft.com/office/drawing/2014/chart" uri="{C3380CC4-5D6E-409C-BE32-E72D297353CC}">
              <c16:uniqueId val="{00000000-E088-43E6-B59A-72091034D779}"/>
            </c:ext>
          </c:extLst>
        </c:ser>
        <c:dLbls>
          <c:showLegendKey val="0"/>
          <c:showVal val="0"/>
          <c:showCatName val="0"/>
          <c:showSerName val="0"/>
          <c:showPercent val="0"/>
          <c:showBubbleSize val="0"/>
        </c:dLbls>
        <c:gapWidth val="219"/>
        <c:overlap val="-27"/>
        <c:axId val="509144064"/>
        <c:axId val="509145984"/>
      </c:barChart>
      <c:catAx>
        <c:axId val="509144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509145984"/>
        <c:crosses val="autoZero"/>
        <c:auto val="1"/>
        <c:lblAlgn val="ctr"/>
        <c:lblOffset val="100"/>
        <c:noMultiLvlLbl val="0"/>
      </c:catAx>
      <c:valAx>
        <c:axId val="509145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50914406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0">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1064"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styleClr val="0"/>
    </cs:lnRef>
    <cs:fillRef idx="0"/>
    <cs:effectRef idx="0"/>
    <cs:fontRef idx="minor">
      <cs:styleClr val="0"/>
    </cs:fontRef>
    <cs:defRPr sz="1197" b="1" kern="1200"/>
  </cs:dataLabel>
  <cs:dataLabelCallout>
    <cs:lnRef idx="0">
      <cs:styleClr val="0"/>
    </cs:lnRef>
    <cs:fillRef idx="0"/>
    <cs:effectRef idx="0"/>
    <cs:fontRef idx="minor">
      <cs:styleClr val="0"/>
    </cs:fontRef>
    <cs:spPr>
      <a:solidFill>
        <a:schemeClr val="lt1"/>
      </a:solidFill>
      <a:ln>
        <a:solidFill>
          <a:schemeClr val="phClr"/>
        </a:solidFill>
      </a:ln>
    </cs:spPr>
    <cs:defRPr sz="1197" b="1" kern="1200"/>
    <cs:bodyPr rot="0" spcFirstLastPara="1" vertOverflow="clip" horzOverflow="clip" vert="horz" wrap="square" lIns="36576" tIns="18288" rIns="36576" bIns="18288" anchor="ctr" anchorCtr="1">
      <a:spAutoFit/>
    </cs:bodyPr>
  </cs:dataLabelCallout>
  <cs:dataPoint>
    <cs:lnRef idx="0">
      <cs:styleClr val="0"/>
    </cs:lnRef>
    <cs:fillRef idx="0"/>
    <cs:effectRef idx="0"/>
    <cs:fontRef idx="minor">
      <a:schemeClr val="dk1"/>
    </cs:fontRef>
    <cs:spPr>
      <a:solidFill>
        <a:schemeClr val="lt1"/>
      </a:solidFill>
      <a:ln w="19050">
        <a:solidFill>
          <a:schemeClr val="phClr"/>
        </a:solidFill>
      </a:ln>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jpeg>
</file>

<file path=ppt/media/image12.jpg>
</file>

<file path=ppt/media/image13.jpg>
</file>

<file path=ppt/media/image14.png>
</file>

<file path=ppt/media/image15.png>
</file>

<file path=ppt/media/image16.jpeg>
</file>

<file path=ppt/media/image17.jpeg>
</file>

<file path=ppt/media/image18.pn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8" name="Picture Placeholder 4"/>
          <p:cNvSpPr>
            <a:spLocks noGrp="1"/>
          </p:cNvSpPr>
          <p:nvPr>
            <p:ph type="pic" sz="quarter" idx="10"/>
          </p:nvPr>
        </p:nvSpPr>
        <p:spPr>
          <a:xfrm>
            <a:off x="5359401" y="5280660"/>
            <a:ext cx="4744720" cy="281250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3" name="Picture Placeholder 4"/>
          <p:cNvSpPr>
            <a:spLocks noGrp="1"/>
          </p:cNvSpPr>
          <p:nvPr>
            <p:ph type="pic" sz="quarter" idx="11"/>
          </p:nvPr>
        </p:nvSpPr>
        <p:spPr>
          <a:xfrm>
            <a:off x="5359401" y="2080260"/>
            <a:ext cx="4744720" cy="281250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8" name="Picture Placeholder 4"/>
          <p:cNvSpPr>
            <a:spLocks noGrp="1"/>
          </p:cNvSpPr>
          <p:nvPr>
            <p:ph type="pic" sz="quarter" idx="10"/>
          </p:nvPr>
        </p:nvSpPr>
        <p:spPr>
          <a:xfrm>
            <a:off x="5359400" y="20626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9" name="Picture Placeholder 4"/>
          <p:cNvSpPr>
            <a:spLocks noGrp="1"/>
          </p:cNvSpPr>
          <p:nvPr>
            <p:ph type="pic" sz="quarter" idx="11"/>
          </p:nvPr>
        </p:nvSpPr>
        <p:spPr>
          <a:xfrm>
            <a:off x="9431345" y="20626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0" name="Picture Placeholder 4"/>
          <p:cNvSpPr>
            <a:spLocks noGrp="1"/>
          </p:cNvSpPr>
          <p:nvPr>
            <p:ph type="pic" sz="quarter" idx="12"/>
          </p:nvPr>
        </p:nvSpPr>
        <p:spPr>
          <a:xfrm>
            <a:off x="13503291" y="20626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5511800" y="21388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4" name="Picture Placeholder 4"/>
          <p:cNvSpPr>
            <a:spLocks noGrp="1"/>
          </p:cNvSpPr>
          <p:nvPr>
            <p:ph type="pic" sz="quarter" idx="11"/>
          </p:nvPr>
        </p:nvSpPr>
        <p:spPr>
          <a:xfrm>
            <a:off x="9583745" y="21388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5" name="Picture Placeholder 4"/>
          <p:cNvSpPr>
            <a:spLocks noGrp="1"/>
          </p:cNvSpPr>
          <p:nvPr>
            <p:ph type="pic" sz="quarter" idx="12"/>
          </p:nvPr>
        </p:nvSpPr>
        <p:spPr>
          <a:xfrm>
            <a:off x="13655691" y="21388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6" name="Picture Placeholder 4"/>
          <p:cNvSpPr>
            <a:spLocks noGrp="1"/>
          </p:cNvSpPr>
          <p:nvPr>
            <p:ph type="pic" sz="quarter" idx="13"/>
          </p:nvPr>
        </p:nvSpPr>
        <p:spPr>
          <a:xfrm>
            <a:off x="1439854" y="2138829"/>
            <a:ext cx="3083560" cy="456677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4693024" y="2215029"/>
            <a:ext cx="4450976" cy="585694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4693024" y="2215029"/>
            <a:ext cx="4450976" cy="585694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6527799" y="3505199"/>
            <a:ext cx="10896600" cy="327660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TextBox 2"/>
          <p:cNvSpPr txBox="1"/>
          <p:nvPr userDrawn="1"/>
        </p:nvSpPr>
        <p:spPr>
          <a:xfrm>
            <a:off x="16309991" y="870425"/>
            <a:ext cx="1114408" cy="338554"/>
          </a:xfrm>
          <a:prstGeom prst="rect">
            <a:avLst/>
          </a:prstGeom>
          <a:noFill/>
        </p:spPr>
        <p:txBody>
          <a:bodyPr wrap="none" rtlCol="0">
            <a:spAutoFit/>
          </a:bodyPr>
          <a:lstStyle/>
          <a:p>
            <a:pPr algn="r"/>
            <a:r>
              <a:rPr lang="en-US" sz="1600" spc="300" dirty="0">
                <a:latin typeface="Poppins" panose="02000000000000000000" pitchFamily="2" charset="0"/>
                <a:cs typeface="Poppins" panose="02000000000000000000" pitchFamily="2" charset="0"/>
              </a:rPr>
              <a:t>Page </a:t>
            </a:r>
            <a:fld id="{086875AE-26DA-48A8-8CB6-75FEAFED9C20}" type="slidenum">
              <a:rPr lang="en-US" sz="1600" spc="300" smtClean="0">
                <a:latin typeface="Poppins" panose="02000000000000000000" pitchFamily="2" charset="0"/>
                <a:cs typeface="Poppins" panose="02000000000000000000" pitchFamily="2" charset="0"/>
              </a:rPr>
              <a:t>‹#›</a:t>
            </a:fld>
            <a:endParaRPr lang="en-ID" sz="1600" spc="300" dirty="0">
              <a:latin typeface="Poppins" panose="02000000000000000000" pitchFamily="2" charset="0"/>
              <a:cs typeface="Poppins" panose="02000000000000000000" pitchFamily="2" charset="0"/>
            </a:endParaRPr>
          </a:p>
        </p:txBody>
      </p:sp>
      <p:sp>
        <p:nvSpPr>
          <p:cNvPr id="5" name="Picture Placeholder 4"/>
          <p:cNvSpPr>
            <a:spLocks noGrp="1"/>
          </p:cNvSpPr>
          <p:nvPr>
            <p:ph type="pic" sz="quarter" idx="10"/>
          </p:nvPr>
        </p:nvSpPr>
        <p:spPr>
          <a:xfrm>
            <a:off x="7449670" y="2402541"/>
            <a:ext cx="4787153" cy="327660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8" name="Picture Placeholder 4"/>
          <p:cNvSpPr>
            <a:spLocks noGrp="1"/>
          </p:cNvSpPr>
          <p:nvPr>
            <p:ph type="pic" sz="quarter" idx="11"/>
          </p:nvPr>
        </p:nvSpPr>
        <p:spPr>
          <a:xfrm>
            <a:off x="12637246" y="2402541"/>
            <a:ext cx="4787153" cy="327660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7" name="Picture Placeholder 4"/>
          <p:cNvSpPr>
            <a:spLocks noGrp="1"/>
          </p:cNvSpPr>
          <p:nvPr>
            <p:ph type="pic" sz="quarter" idx="10"/>
          </p:nvPr>
        </p:nvSpPr>
        <p:spPr>
          <a:xfrm>
            <a:off x="1309164" y="2447365"/>
            <a:ext cx="4741606" cy="5284694"/>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9" name="Picture Placeholder 4"/>
          <p:cNvSpPr>
            <a:spLocks noGrp="1"/>
          </p:cNvSpPr>
          <p:nvPr>
            <p:ph type="pic" sz="quarter" idx="11"/>
          </p:nvPr>
        </p:nvSpPr>
        <p:spPr>
          <a:xfrm>
            <a:off x="14670742" y="6663918"/>
            <a:ext cx="3617258" cy="362308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Picture Placeholder 4"/>
          <p:cNvSpPr>
            <a:spLocks noGrp="1"/>
          </p:cNvSpPr>
          <p:nvPr>
            <p:ph type="pic" sz="quarter" idx="10"/>
          </p:nvPr>
        </p:nvSpPr>
        <p:spPr>
          <a:xfrm>
            <a:off x="5511800" y="2138829"/>
            <a:ext cx="3083560" cy="475951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3" name="Picture Placeholder 4"/>
          <p:cNvSpPr>
            <a:spLocks noGrp="1"/>
          </p:cNvSpPr>
          <p:nvPr>
            <p:ph type="pic" sz="quarter" idx="11"/>
          </p:nvPr>
        </p:nvSpPr>
        <p:spPr>
          <a:xfrm>
            <a:off x="9583745" y="2138829"/>
            <a:ext cx="3083560" cy="475951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4" name="Picture Placeholder 4"/>
          <p:cNvSpPr>
            <a:spLocks noGrp="1"/>
          </p:cNvSpPr>
          <p:nvPr>
            <p:ph type="pic" sz="quarter" idx="12"/>
          </p:nvPr>
        </p:nvSpPr>
        <p:spPr>
          <a:xfrm>
            <a:off x="13655691" y="2138829"/>
            <a:ext cx="3083560" cy="475951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5" name="Picture Placeholder 4"/>
          <p:cNvSpPr>
            <a:spLocks noGrp="1"/>
          </p:cNvSpPr>
          <p:nvPr>
            <p:ph type="pic" sz="quarter" idx="13"/>
          </p:nvPr>
        </p:nvSpPr>
        <p:spPr>
          <a:xfrm>
            <a:off x="1439854" y="2138829"/>
            <a:ext cx="3083560" cy="4759512"/>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863600" y="822324"/>
            <a:ext cx="7244080" cy="8642351"/>
          </a:xfrm>
          <a:custGeom>
            <a:avLst/>
            <a:gdLst>
              <a:gd name="connsiteX0" fmla="*/ 0 w 7244080"/>
              <a:gd name="connsiteY0" fmla="*/ 0 h 8642351"/>
              <a:gd name="connsiteX1" fmla="*/ 7244080 w 7244080"/>
              <a:gd name="connsiteY1" fmla="*/ 0 h 8642351"/>
              <a:gd name="connsiteX2" fmla="*/ 7244080 w 7244080"/>
              <a:gd name="connsiteY2" fmla="*/ 8642351 h 8642351"/>
              <a:gd name="connsiteX3" fmla="*/ 0 w 7244080"/>
              <a:gd name="connsiteY3" fmla="*/ 8642351 h 8642351"/>
            </a:gdLst>
            <a:ahLst/>
            <a:cxnLst>
              <a:cxn ang="0">
                <a:pos x="connsiteX0" y="connsiteY0"/>
              </a:cxn>
              <a:cxn ang="0">
                <a:pos x="connsiteX1" y="connsiteY1"/>
              </a:cxn>
              <a:cxn ang="0">
                <a:pos x="connsiteX2" y="connsiteY2"/>
              </a:cxn>
              <a:cxn ang="0">
                <a:pos x="connsiteX3" y="connsiteY3"/>
              </a:cxn>
            </a:cxnLst>
            <a:rect l="l" t="t" r="r" b="b"/>
            <a:pathLst>
              <a:path w="7244080" h="8642351">
                <a:moveTo>
                  <a:pt x="0" y="0"/>
                </a:moveTo>
                <a:lnTo>
                  <a:pt x="7244080" y="0"/>
                </a:lnTo>
                <a:lnTo>
                  <a:pt x="7244080" y="8642351"/>
                </a:lnTo>
                <a:lnTo>
                  <a:pt x="0" y="8642351"/>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Picture Placeholder 4"/>
          <p:cNvSpPr>
            <a:spLocks noGrp="1"/>
          </p:cNvSpPr>
          <p:nvPr>
            <p:ph type="pic" sz="quarter" idx="10"/>
          </p:nvPr>
        </p:nvSpPr>
        <p:spPr>
          <a:xfrm>
            <a:off x="863598" y="2263499"/>
            <a:ext cx="3967482" cy="553234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7" name="Picture Placeholder 4"/>
          <p:cNvSpPr>
            <a:spLocks noGrp="1"/>
          </p:cNvSpPr>
          <p:nvPr>
            <p:ph type="pic" sz="quarter" idx="11"/>
          </p:nvPr>
        </p:nvSpPr>
        <p:spPr>
          <a:xfrm>
            <a:off x="5388791" y="2263499"/>
            <a:ext cx="3967482" cy="553234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406640" y="1844040"/>
            <a:ext cx="3535680" cy="4373880"/>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6" name="Picture Placeholder 4"/>
          <p:cNvSpPr>
            <a:spLocks noGrp="1"/>
          </p:cNvSpPr>
          <p:nvPr>
            <p:ph type="pic" sz="quarter" idx="11"/>
          </p:nvPr>
        </p:nvSpPr>
        <p:spPr>
          <a:xfrm>
            <a:off x="863600" y="1844040"/>
            <a:ext cx="6101080" cy="4373880"/>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rtl="0">
              <a:defRPr sz="1800"/>
            </a:lvl1pPr>
          </a:lstStyle>
          <a:p>
            <a:endParaRPr lang="en-ID"/>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8" name="Picture Placeholder 4"/>
          <p:cNvSpPr>
            <a:spLocks noGrp="1"/>
          </p:cNvSpPr>
          <p:nvPr>
            <p:ph type="pic" sz="quarter" idx="10"/>
          </p:nvPr>
        </p:nvSpPr>
        <p:spPr>
          <a:xfrm>
            <a:off x="863599" y="5577194"/>
            <a:ext cx="4881881" cy="2644039"/>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1" name="Picture Placeholder 4"/>
          <p:cNvSpPr>
            <a:spLocks noGrp="1"/>
          </p:cNvSpPr>
          <p:nvPr>
            <p:ph type="pic" sz="quarter" idx="11"/>
          </p:nvPr>
        </p:nvSpPr>
        <p:spPr>
          <a:xfrm>
            <a:off x="6121399" y="5577194"/>
            <a:ext cx="4881881" cy="2644039"/>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2" name="Picture Placeholder 4"/>
          <p:cNvSpPr>
            <a:spLocks noGrp="1"/>
          </p:cNvSpPr>
          <p:nvPr>
            <p:ph type="pic" sz="quarter" idx="12"/>
          </p:nvPr>
        </p:nvSpPr>
        <p:spPr>
          <a:xfrm>
            <a:off x="11379199" y="5577194"/>
            <a:ext cx="4881881" cy="2644039"/>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8" name="Picture Placeholder 4"/>
          <p:cNvSpPr>
            <a:spLocks noGrp="1"/>
          </p:cNvSpPr>
          <p:nvPr>
            <p:ph type="pic" sz="quarter" idx="10"/>
          </p:nvPr>
        </p:nvSpPr>
        <p:spPr>
          <a:xfrm>
            <a:off x="863601" y="4467924"/>
            <a:ext cx="1361440" cy="150939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9" name="Picture Placeholder 4"/>
          <p:cNvSpPr>
            <a:spLocks noGrp="1"/>
          </p:cNvSpPr>
          <p:nvPr>
            <p:ph type="pic" sz="quarter" idx="11"/>
          </p:nvPr>
        </p:nvSpPr>
        <p:spPr>
          <a:xfrm>
            <a:off x="863601" y="6647243"/>
            <a:ext cx="1361440" cy="150939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0" name="Picture Placeholder 4"/>
          <p:cNvSpPr>
            <a:spLocks noGrp="1"/>
          </p:cNvSpPr>
          <p:nvPr>
            <p:ph type="pic" sz="quarter" idx="12"/>
          </p:nvPr>
        </p:nvSpPr>
        <p:spPr>
          <a:xfrm>
            <a:off x="9982200" y="4467924"/>
            <a:ext cx="1361440" cy="150939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1" name="Picture Placeholder 4"/>
          <p:cNvSpPr>
            <a:spLocks noGrp="1"/>
          </p:cNvSpPr>
          <p:nvPr>
            <p:ph type="pic" sz="quarter" idx="13"/>
          </p:nvPr>
        </p:nvSpPr>
        <p:spPr>
          <a:xfrm>
            <a:off x="9982200" y="6647243"/>
            <a:ext cx="1361440" cy="1509391"/>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6" name="Picture Placeholder 4"/>
          <p:cNvSpPr>
            <a:spLocks noGrp="1"/>
          </p:cNvSpPr>
          <p:nvPr>
            <p:ph type="pic" sz="quarter" idx="10"/>
          </p:nvPr>
        </p:nvSpPr>
        <p:spPr>
          <a:xfrm>
            <a:off x="863599" y="5989319"/>
            <a:ext cx="5254965" cy="3475355"/>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Picture Placeholder 5"/>
          <p:cNvSpPr>
            <a:spLocks noGrp="1"/>
          </p:cNvSpPr>
          <p:nvPr>
            <p:ph type="pic" sz="quarter" idx="15"/>
          </p:nvPr>
        </p:nvSpPr>
        <p:spPr>
          <a:xfrm>
            <a:off x="13290767" y="1774621"/>
            <a:ext cx="3107473" cy="6653099"/>
          </a:xfrm>
          <a:custGeom>
            <a:avLst/>
            <a:gdLst>
              <a:gd name="connsiteX0" fmla="*/ 201713 w 2985247"/>
              <a:gd name="connsiteY0" fmla="*/ 0 h 6536947"/>
              <a:gd name="connsiteX1" fmla="*/ 2783534 w 2985247"/>
              <a:gd name="connsiteY1" fmla="*/ 0 h 6536947"/>
              <a:gd name="connsiteX2" fmla="*/ 2985247 w 2985247"/>
              <a:gd name="connsiteY2" fmla="*/ 201713 h 6536947"/>
              <a:gd name="connsiteX3" fmla="*/ 2985247 w 2985247"/>
              <a:gd name="connsiteY3" fmla="*/ 6335234 h 6536947"/>
              <a:gd name="connsiteX4" fmla="*/ 2783534 w 2985247"/>
              <a:gd name="connsiteY4" fmla="*/ 6536947 h 6536947"/>
              <a:gd name="connsiteX5" fmla="*/ 201713 w 2985247"/>
              <a:gd name="connsiteY5" fmla="*/ 6536947 h 6536947"/>
              <a:gd name="connsiteX6" fmla="*/ 0 w 2985247"/>
              <a:gd name="connsiteY6" fmla="*/ 6335234 h 6536947"/>
              <a:gd name="connsiteX7" fmla="*/ 0 w 2985247"/>
              <a:gd name="connsiteY7" fmla="*/ 201713 h 6536947"/>
              <a:gd name="connsiteX8" fmla="*/ 201713 w 2985247"/>
              <a:gd name="connsiteY8" fmla="*/ 0 h 65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85247" h="6536947">
                <a:moveTo>
                  <a:pt x="201713" y="0"/>
                </a:moveTo>
                <a:lnTo>
                  <a:pt x="2783534" y="0"/>
                </a:lnTo>
                <a:cubicBezTo>
                  <a:pt x="2894937" y="0"/>
                  <a:pt x="2985247" y="90310"/>
                  <a:pt x="2985247" y="201713"/>
                </a:cubicBezTo>
                <a:lnTo>
                  <a:pt x="2985247" y="6335234"/>
                </a:lnTo>
                <a:cubicBezTo>
                  <a:pt x="2985247" y="6446637"/>
                  <a:pt x="2894937" y="6536947"/>
                  <a:pt x="2783534" y="6536947"/>
                </a:cubicBezTo>
                <a:lnTo>
                  <a:pt x="201713" y="6536947"/>
                </a:lnTo>
                <a:cubicBezTo>
                  <a:pt x="90310" y="6536947"/>
                  <a:pt x="0" y="6446637"/>
                  <a:pt x="0" y="6335234"/>
                </a:cubicBezTo>
                <a:lnTo>
                  <a:pt x="0" y="201713"/>
                </a:lnTo>
                <a:cubicBezTo>
                  <a:pt x="0" y="90310"/>
                  <a:pt x="90310" y="0"/>
                  <a:pt x="201713" y="0"/>
                </a:cubicBez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10805971" y="4750373"/>
            <a:ext cx="5254965" cy="3326828"/>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10836451" y="3790252"/>
            <a:ext cx="5500829" cy="337254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863600" y="870424"/>
            <a:ext cx="5867399" cy="6795296"/>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Picture Placeholder 4"/>
          <p:cNvSpPr>
            <a:spLocks noGrp="1"/>
          </p:cNvSpPr>
          <p:nvPr>
            <p:ph type="pic" sz="quarter" idx="10"/>
          </p:nvPr>
        </p:nvSpPr>
        <p:spPr>
          <a:xfrm>
            <a:off x="10012680" y="4699000"/>
            <a:ext cx="7411719" cy="3223226"/>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1" name="Picture Placeholder 4"/>
          <p:cNvSpPr>
            <a:spLocks noGrp="1"/>
          </p:cNvSpPr>
          <p:nvPr>
            <p:ph type="pic" sz="quarter" idx="10"/>
          </p:nvPr>
        </p:nvSpPr>
        <p:spPr>
          <a:xfrm>
            <a:off x="1815353" y="2165560"/>
            <a:ext cx="6216128" cy="3223226"/>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2" name="Picture Placeholder 4"/>
          <p:cNvSpPr>
            <a:spLocks noGrp="1"/>
          </p:cNvSpPr>
          <p:nvPr>
            <p:ph type="pic" sz="quarter" idx="11"/>
          </p:nvPr>
        </p:nvSpPr>
        <p:spPr>
          <a:xfrm>
            <a:off x="1815353" y="5836920"/>
            <a:ext cx="6216128" cy="2284520"/>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Picture Placeholder 4"/>
          <p:cNvSpPr>
            <a:spLocks noGrp="1"/>
          </p:cNvSpPr>
          <p:nvPr>
            <p:ph type="pic" sz="quarter" idx="10"/>
          </p:nvPr>
        </p:nvSpPr>
        <p:spPr>
          <a:xfrm>
            <a:off x="7315200" y="5245552"/>
            <a:ext cx="3913094" cy="3064216"/>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3" name="Picture Placeholder 4"/>
          <p:cNvSpPr>
            <a:spLocks noGrp="1"/>
          </p:cNvSpPr>
          <p:nvPr>
            <p:ph type="pic" sz="quarter" idx="11"/>
          </p:nvPr>
        </p:nvSpPr>
        <p:spPr>
          <a:xfrm>
            <a:off x="11591365" y="5245552"/>
            <a:ext cx="5798109" cy="3064216"/>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7649585" y="2169743"/>
            <a:ext cx="2926975" cy="297375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4" name="Picture Placeholder 4"/>
          <p:cNvSpPr>
            <a:spLocks noGrp="1"/>
          </p:cNvSpPr>
          <p:nvPr>
            <p:ph type="pic" sz="quarter" idx="11"/>
          </p:nvPr>
        </p:nvSpPr>
        <p:spPr>
          <a:xfrm>
            <a:off x="14462500" y="2169743"/>
            <a:ext cx="2926975" cy="297375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
        <p:nvSpPr>
          <p:cNvPr id="15" name="Picture Placeholder 4"/>
          <p:cNvSpPr>
            <a:spLocks noGrp="1"/>
          </p:cNvSpPr>
          <p:nvPr>
            <p:ph type="pic" sz="quarter" idx="12"/>
          </p:nvPr>
        </p:nvSpPr>
        <p:spPr>
          <a:xfrm>
            <a:off x="11056042" y="2169743"/>
            <a:ext cx="2926975" cy="2973757"/>
          </a:xfrm>
          <a:custGeom>
            <a:avLst/>
            <a:gdLst>
              <a:gd name="connsiteX0" fmla="*/ 0 w 8448040"/>
              <a:gd name="connsiteY0" fmla="*/ 0 h 5471795"/>
              <a:gd name="connsiteX1" fmla="*/ 8448040 w 8448040"/>
              <a:gd name="connsiteY1" fmla="*/ 0 h 5471795"/>
              <a:gd name="connsiteX2" fmla="*/ 8448040 w 8448040"/>
              <a:gd name="connsiteY2" fmla="*/ 5471795 h 5471795"/>
              <a:gd name="connsiteX3" fmla="*/ 0 w 8448040"/>
              <a:gd name="connsiteY3" fmla="*/ 5471795 h 5471795"/>
            </a:gdLst>
            <a:ahLst/>
            <a:cxnLst>
              <a:cxn ang="0">
                <a:pos x="connsiteX0" y="connsiteY0"/>
              </a:cxn>
              <a:cxn ang="0">
                <a:pos x="connsiteX1" y="connsiteY1"/>
              </a:cxn>
              <a:cxn ang="0">
                <a:pos x="connsiteX2" y="connsiteY2"/>
              </a:cxn>
              <a:cxn ang="0">
                <a:pos x="connsiteX3" y="connsiteY3"/>
              </a:cxn>
            </a:cxnLst>
            <a:rect l="l" t="t" r="r" b="b"/>
            <a:pathLst>
              <a:path w="8448040" h="5471795">
                <a:moveTo>
                  <a:pt x="0" y="0"/>
                </a:moveTo>
                <a:lnTo>
                  <a:pt x="8448040" y="0"/>
                </a:lnTo>
                <a:lnTo>
                  <a:pt x="8448040" y="5471795"/>
                </a:lnTo>
                <a:lnTo>
                  <a:pt x="0" y="5471795"/>
                </a:lnTo>
                <a:close/>
              </a:path>
            </a:pathLst>
          </a:custGeom>
        </p:spPr>
        <p:txBody>
          <a:bodyPr wrap="square">
            <a:noAutofit/>
          </a:bodyPr>
          <a:lstStyle>
            <a:lvl1pPr>
              <a:defRPr sz="1800"/>
            </a:lvl1pPr>
          </a:lstStyle>
          <a:p>
            <a:endParaRPr lang="en-ID"/>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4.xml"/><Relationship Id="rId4" Type="http://schemas.openxmlformats.org/officeDocument/2006/relationships/chart" Target="../charts/chart4.xml"/></Relationships>
</file>

<file path=ppt/slides/_rels/slide2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3951527" y="0"/>
            <a:ext cx="4336473"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Rounded Corners 3"/>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p:cNvSpPr txBox="1"/>
          <p:nvPr/>
        </p:nvSpPr>
        <p:spPr>
          <a:xfrm>
            <a:off x="15473990" y="8994623"/>
            <a:ext cx="1338829" cy="36933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Started</a:t>
            </a:r>
            <a:endParaRPr lang="en-ID" b="1" spc="300" dirty="0">
              <a:solidFill>
                <a:schemeClr val="bg1"/>
              </a:solidFill>
              <a:latin typeface="Poppins" panose="02000000000000000000" pitchFamily="2" charset="0"/>
              <a:cs typeface="Poppins" panose="02000000000000000000" pitchFamily="2" charset="0"/>
            </a:endParaRPr>
          </a:p>
        </p:txBody>
      </p:sp>
      <p:sp>
        <p:nvSpPr>
          <p:cNvPr id="14" name="TextBox 13"/>
          <p:cNvSpPr txBox="1"/>
          <p:nvPr/>
        </p:nvSpPr>
        <p:spPr>
          <a:xfrm>
            <a:off x="1095095" y="597890"/>
            <a:ext cx="11060970" cy="4093428"/>
          </a:xfrm>
          <a:prstGeom prst="rect">
            <a:avLst/>
          </a:prstGeom>
          <a:noFill/>
        </p:spPr>
        <p:txBody>
          <a:bodyPr wrap="square" rtlCol="0">
            <a:spAutoFit/>
          </a:bodyPr>
          <a:lstStyle/>
          <a:p>
            <a:r>
              <a:rPr lang="zh-CN" altLang="en-US" sz="13000">
                <a:latin typeface="黑体" panose="02010609060101010101" pitchFamily="49" charset="-122"/>
                <a:ea typeface="黑体" panose="02010609060101010101" pitchFamily="49" charset="-122"/>
                <a:cs typeface="Poppins" panose="02000000000000000000" pitchFamily="2" charset="0"/>
              </a:rPr>
              <a:t>消费主义思潮调查研究</a:t>
            </a:r>
            <a:endParaRPr lang="en-US" altLang="zh-CN" sz="13000">
              <a:latin typeface="黑体" panose="02010609060101010101" pitchFamily="49" charset="-122"/>
              <a:ea typeface="黑体" panose="02010609060101010101" pitchFamily="49" charset="-122"/>
              <a:cs typeface="Poppins" panose="02000000000000000000" pitchFamily="2" charset="0"/>
            </a:endParaRPr>
          </a:p>
        </p:txBody>
      </p:sp>
      <p:sp>
        <p:nvSpPr>
          <p:cNvPr id="27" name="Freeform: Shape 26"/>
          <p:cNvSpPr/>
          <p:nvPr/>
        </p:nvSpPr>
        <p:spPr>
          <a:xfrm rot="18900000">
            <a:off x="16702460" y="14424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TextBox 28"/>
          <p:cNvSpPr txBox="1"/>
          <p:nvPr/>
        </p:nvSpPr>
        <p:spPr>
          <a:xfrm>
            <a:off x="14630918" y="4280604"/>
            <a:ext cx="2561987" cy="2000548"/>
          </a:xfrm>
          <a:prstGeom prst="rect">
            <a:avLst/>
          </a:prstGeom>
          <a:noFill/>
        </p:spPr>
        <p:txBody>
          <a:bodyPr wrap="square" rtlCol="0">
            <a:spAutoFit/>
          </a:bodyPr>
          <a:lstStyle/>
          <a:p>
            <a:pPr algn="r">
              <a:lnSpc>
                <a:spcPct val="200000"/>
              </a:lnSpc>
            </a:pPr>
            <a:r>
              <a:rPr lang="zh-CN" altLang="en-US" sz="1600" dirty="0">
                <a:solidFill>
                  <a:schemeClr val="bg1"/>
                </a:solidFill>
                <a:latin typeface="Poppins" panose="02000000000000000000" pitchFamily="2" charset="0"/>
                <a:cs typeface="Poppins" panose="02000000000000000000" pitchFamily="2" charset="0"/>
              </a:rPr>
              <a:t>人们从来不消费物的本身，即其使用价值，人们总是把物用来当作能够突出自己的符号</a:t>
            </a:r>
            <a:endParaRPr lang="en-ID" sz="1400" dirty="0">
              <a:solidFill>
                <a:schemeClr val="bg1"/>
              </a:solidFill>
              <a:latin typeface="Poppins" panose="02000000000000000000" pitchFamily="2" charset="0"/>
              <a:cs typeface="Poppins" panose="02000000000000000000" pitchFamily="2" charset="0"/>
            </a:endParaRPr>
          </a:p>
        </p:txBody>
      </p:sp>
      <p:sp>
        <p:nvSpPr>
          <p:cNvPr id="3" name="文本框 2"/>
          <p:cNvSpPr txBox="1"/>
          <p:nvPr/>
        </p:nvSpPr>
        <p:spPr>
          <a:xfrm>
            <a:off x="714103" y="8656069"/>
            <a:ext cx="10293532" cy="707886"/>
          </a:xfrm>
          <a:prstGeom prst="rect">
            <a:avLst/>
          </a:prstGeom>
          <a:noFill/>
        </p:spPr>
        <p:txBody>
          <a:bodyPr wrap="square" rtlCol="0">
            <a:spAutoFit/>
          </a:bodyPr>
          <a:lstStyle/>
          <a:p>
            <a:r>
              <a:rPr lang="zh-CN" altLang="en-US" sz="4000"/>
              <a:t>蒋明阳 范宇恒 胡政一 张宇 覃声 李烨 林常青</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41350" y="870585"/>
            <a:ext cx="17461230" cy="9361805"/>
            <a:chOff x="1010" y="1371"/>
            <a:chExt cx="27498" cy="14743"/>
          </a:xfrm>
        </p:grpSpPr>
        <p:sp>
          <p:nvSpPr>
            <p:cNvPr id="15" name="Freeform: Shape 14"/>
            <p:cNvSpPr/>
            <p:nvPr/>
          </p:nvSpPr>
          <p:spPr>
            <a:xfrm rot="2700000">
              <a:off x="26231" y="13837"/>
              <a:ext cx="2418" cy="2136"/>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25685" y="1371"/>
              <a:ext cx="1755" cy="533"/>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10</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3213" y="6064"/>
              <a:ext cx="23350" cy="4070"/>
            </a:xfrm>
            <a:prstGeom prst="rect">
              <a:avLst/>
            </a:prstGeom>
            <a:noFill/>
          </p:spPr>
          <p:txBody>
            <a:bodyPr wrap="square">
              <a:spAutoFit/>
            </a:bodyPr>
            <a:lstStyle/>
            <a:p>
              <a:r>
                <a:rPr lang="zh-CN" altLang="en-US" sz="5400"/>
                <a:t>抛弃内心的道德束缚</a:t>
              </a:r>
            </a:p>
            <a:p>
              <a:r>
                <a:rPr lang="zh-CN" altLang="en-US" sz="5400"/>
                <a:t>摒弃禁欲主义</a:t>
              </a:r>
            </a:p>
            <a:p>
              <a:r>
                <a:rPr lang="zh-CN" altLang="en-US" sz="5400"/>
                <a:t>拥抱自我意识、享乐主义</a:t>
              </a:r>
            </a:p>
          </p:txBody>
        </p:sp>
        <p:sp>
          <p:nvSpPr>
            <p:cNvPr id="7" name="TextBox 42"/>
            <p:cNvSpPr txBox="1"/>
            <p:nvPr/>
          </p:nvSpPr>
          <p:spPr>
            <a:xfrm>
              <a:off x="1010" y="2347"/>
              <a:ext cx="20864" cy="2470"/>
            </a:xfrm>
            <a:prstGeom prst="rect">
              <a:avLst/>
            </a:prstGeom>
            <a:noFill/>
          </p:spPr>
          <p:txBody>
            <a:bodyPr wrap="square" rtlCol="0">
              <a:spAutoFit/>
            </a:bodyPr>
            <a:lstStyle/>
            <a:p>
              <a:r>
                <a:rPr lang="zh-CN" altLang="en-ID" sz="9600" dirty="0">
                  <a:latin typeface="Poppins" panose="02000000000000000000" pitchFamily="2" charset="0"/>
                  <a:cs typeface="Poppins" panose="02000000000000000000" pitchFamily="2" charset="0"/>
                </a:rPr>
                <a:t>发展的内在因素</a:t>
              </a:r>
            </a:p>
          </p:txBody>
        </p:sp>
      </p:grpSp>
      <p:grpSp>
        <p:nvGrpSpPr>
          <p:cNvPr id="10" name="组合 9"/>
          <p:cNvGrpSpPr/>
          <p:nvPr/>
        </p:nvGrpSpPr>
        <p:grpSpPr>
          <a:xfrm>
            <a:off x="15361920" y="0"/>
            <a:ext cx="2926080" cy="10287000"/>
            <a:chOff x="24192" y="0"/>
            <a:chExt cx="4608" cy="16200"/>
          </a:xfrm>
        </p:grpSpPr>
        <p:sp>
          <p:nvSpPr>
            <p:cNvPr id="21" name="Rectangle 20"/>
            <p:cNvSpPr/>
            <p:nvPr/>
          </p:nvSpPr>
          <p:spPr>
            <a:xfrm>
              <a:off x="24192" y="0"/>
              <a:ext cx="4608" cy="16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1" name="Freeform: Shape 14"/>
            <p:cNvSpPr/>
            <p:nvPr/>
          </p:nvSpPr>
          <p:spPr>
            <a:xfrm rot="2700000">
              <a:off x="26231" y="13837"/>
              <a:ext cx="2418" cy="2136"/>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2" name="TextBox 19"/>
            <p:cNvSpPr txBox="1"/>
            <p:nvPr/>
          </p:nvSpPr>
          <p:spPr>
            <a:xfrm>
              <a:off x="25685" y="1371"/>
              <a:ext cx="1755" cy="533"/>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10</a:t>
              </a:fld>
              <a:endParaRPr lang="en-ID" sz="1600" spc="300" dirty="0">
                <a:solidFill>
                  <a:schemeClr val="bg1"/>
                </a:solidFill>
                <a:latin typeface="Poppins" panose="02000000000000000000" pitchFamily="2" charset="0"/>
                <a:cs typeface="Poppins" panose="02000000000000000000" pitchFamily="2" charset="0"/>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30375" y="0"/>
            <a:ext cx="16557625" cy="10287000"/>
            <a:chOff x="2725" y="0"/>
            <a:chExt cx="26075" cy="16200"/>
          </a:xfrm>
        </p:grpSpPr>
        <p:sp>
          <p:nvSpPr>
            <p:cNvPr id="21" name="Rectangle 20"/>
            <p:cNvSpPr/>
            <p:nvPr/>
          </p:nvSpPr>
          <p:spPr>
            <a:xfrm>
              <a:off x="24192" y="0"/>
              <a:ext cx="4608" cy="16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26231" y="13837"/>
              <a:ext cx="2418" cy="2136"/>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25685" y="1371"/>
              <a:ext cx="1755" cy="533"/>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11</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2725" y="5955"/>
              <a:ext cx="23350" cy="5378"/>
            </a:xfrm>
            <a:prstGeom prst="rect">
              <a:avLst/>
            </a:prstGeom>
            <a:noFill/>
          </p:spPr>
          <p:txBody>
            <a:bodyPr wrap="square">
              <a:spAutoFit/>
            </a:bodyPr>
            <a:lstStyle/>
            <a:p>
              <a:r>
                <a:rPr lang="zh-CN" altLang="en-US" sz="5400"/>
                <a:t>娱乐与消费挂钩</a:t>
              </a:r>
            </a:p>
            <a:p>
              <a:r>
                <a:rPr lang="zh-CN" altLang="en-US" sz="5400"/>
                <a:t>消费能力衡量价值高低</a:t>
              </a:r>
            </a:p>
            <a:p>
              <a:r>
                <a:rPr lang="zh-CN" altLang="en-US" sz="5400"/>
                <a:t>市场的符号资源</a:t>
              </a:r>
            </a:p>
            <a:p>
              <a:r>
                <a:rPr lang="zh-CN" altLang="en-US" sz="5400"/>
                <a:t>舆论潮流控制个体</a:t>
              </a:r>
            </a:p>
          </p:txBody>
        </p:sp>
      </p:grpSp>
      <p:sp>
        <p:nvSpPr>
          <p:cNvPr id="7" name="TextBox 42"/>
          <p:cNvSpPr txBox="1"/>
          <p:nvPr/>
        </p:nvSpPr>
        <p:spPr>
          <a:xfrm>
            <a:off x="236066" y="1409257"/>
            <a:ext cx="15216136" cy="1568450"/>
          </a:xfrm>
          <a:prstGeom prst="rect">
            <a:avLst/>
          </a:prstGeom>
          <a:noFill/>
        </p:spPr>
        <p:txBody>
          <a:bodyPr wrap="square" rtlCol="0">
            <a:spAutoFit/>
          </a:bodyPr>
          <a:lstStyle/>
          <a:p>
            <a:r>
              <a:rPr lang="zh-CN" altLang="en-ID" sz="9600" dirty="0">
                <a:latin typeface="Poppins" panose="02000000000000000000" pitchFamily="2" charset="0"/>
                <a:cs typeface="Poppins" panose="02000000000000000000" pitchFamily="2" charset="0"/>
              </a:rPr>
              <a:t>发展阶段呈现出的社会样貌</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1170920" y="0"/>
            <a:ext cx="7117080"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ID">
              <a:solidFill>
                <a:srgbClr val="F6F1EB"/>
              </a:solidFill>
              <a:latin typeface="Calibri" panose="020F0502020204030204"/>
            </a:endParaRPr>
          </a:p>
        </p:txBody>
      </p:sp>
      <p:pic>
        <p:nvPicPr>
          <p:cNvPr id="6" name="图片占位符 5"/>
          <p:cNvPicPr>
            <a:picLocks noGrp="1" noChangeAspect="1"/>
          </p:cNvPicPr>
          <p:nvPr>
            <p:ph type="pic" sz="quarter" idx="15"/>
          </p:nvPr>
        </p:nvPicPr>
        <p:blipFill>
          <a:blip r:embed="rId2" cstate="print">
            <a:extLst>
              <a:ext uri="{28A0092B-C50C-407E-A947-70E740481C1C}">
                <a14:useLocalDpi xmlns:a14="http://schemas.microsoft.com/office/drawing/2010/main" val="0"/>
              </a:ext>
            </a:extLst>
          </a:blip>
          <a:srcRect l="14961" r="14961"/>
          <a:stretch>
            <a:fillRect/>
          </a:stretch>
        </p:blipFill>
        <p:spPr/>
      </p:pic>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9543" r="21502"/>
          <a:stretch>
            <a:fillRect/>
          </a:stretch>
        </p:blipFill>
        <p:spPr>
          <a:xfrm>
            <a:off x="12647612" y="1022380"/>
            <a:ext cx="4271561" cy="8223971"/>
          </a:xfrm>
          <a:prstGeom prst="rect">
            <a:avLst/>
          </a:prstGeom>
          <a:effectLst/>
        </p:spPr>
      </p:pic>
      <p:sp>
        <p:nvSpPr>
          <p:cNvPr id="3" name="TextBox 2"/>
          <p:cNvSpPr txBox="1"/>
          <p:nvPr/>
        </p:nvSpPr>
        <p:spPr>
          <a:xfrm>
            <a:off x="863600" y="9123570"/>
            <a:ext cx="245580" cy="338682"/>
          </a:xfrm>
          <a:prstGeom prst="rect">
            <a:avLst/>
          </a:prstGeom>
          <a:noFill/>
        </p:spPr>
        <p:txBody>
          <a:bodyPr wrap="none" rtlCol="0">
            <a:spAutoFit/>
          </a:bodyPr>
          <a:lstStyle/>
          <a:p>
            <a:pPr defTabSz="457200"/>
            <a:r>
              <a:rPr lang="en-US" sz="1600" dirty="0">
                <a:solidFill>
                  <a:srgbClr val="323232"/>
                </a:solidFill>
                <a:latin typeface="Poppins" panose="02000000000000000000" pitchFamily="2" charset="0"/>
                <a:cs typeface="Poppins" panose="02000000000000000000" pitchFamily="2" charset="0"/>
              </a:rPr>
              <a:t> </a:t>
            </a:r>
            <a:endParaRPr lang="en-ID" sz="1600" dirty="0">
              <a:solidFill>
                <a:srgbClr val="323232"/>
              </a:solidFill>
              <a:latin typeface="Poppins" panose="02000000000000000000" pitchFamily="2" charset="0"/>
              <a:cs typeface="Poppins" panose="02000000000000000000" pitchFamily="2" charset="0"/>
            </a:endParaRPr>
          </a:p>
        </p:txBody>
      </p:sp>
      <p:sp>
        <p:nvSpPr>
          <p:cNvPr id="7" name="Freeform: Shape 6"/>
          <p:cNvSpPr/>
          <p:nvPr/>
        </p:nvSpPr>
        <p:spPr>
          <a:xfrm rot="2700000">
            <a:off x="16656741" y="8786593"/>
            <a:ext cx="1535319" cy="1356164"/>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457200"/>
            <a:endParaRPr lang="en-ID">
              <a:solidFill>
                <a:srgbClr val="F6F1EB"/>
              </a:solidFill>
              <a:latin typeface="Calibri" panose="020F0502020204030204"/>
            </a:endParaRPr>
          </a:p>
        </p:txBody>
      </p:sp>
      <p:sp>
        <p:nvSpPr>
          <p:cNvPr id="9" name="TextBox 8"/>
          <p:cNvSpPr txBox="1"/>
          <p:nvPr/>
        </p:nvSpPr>
        <p:spPr>
          <a:xfrm>
            <a:off x="863601" y="822324"/>
            <a:ext cx="284052" cy="338682"/>
          </a:xfrm>
          <a:prstGeom prst="rect">
            <a:avLst/>
          </a:prstGeom>
          <a:noFill/>
        </p:spPr>
        <p:txBody>
          <a:bodyPr wrap="none" rtlCol="0">
            <a:spAutoFit/>
          </a:bodyPr>
          <a:lstStyle/>
          <a:p>
            <a:pPr defTabSz="457200"/>
            <a:r>
              <a:rPr lang="en-US" sz="1600" spc="300" dirty="0">
                <a:solidFill>
                  <a:srgbClr val="323232"/>
                </a:solidFill>
                <a:latin typeface="Poppins" panose="02000000000000000000" pitchFamily="2" charset="0"/>
                <a:cs typeface="Poppins" panose="02000000000000000000" pitchFamily="2" charset="0"/>
              </a:rPr>
              <a:t> </a:t>
            </a:r>
            <a:endParaRPr lang="en-ID" sz="1600" spc="300" dirty="0">
              <a:solidFill>
                <a:srgbClr val="323232"/>
              </a:solidFill>
              <a:latin typeface="Poppins" panose="02000000000000000000" pitchFamily="2" charset="0"/>
              <a:cs typeface="Poppins" panose="02000000000000000000" pitchFamily="2" charset="0"/>
            </a:endParaRPr>
          </a:p>
        </p:txBody>
      </p:sp>
      <p:cxnSp>
        <p:nvCxnSpPr>
          <p:cNvPr id="10" name="Straight Connector 9"/>
          <p:cNvCxnSpPr/>
          <p:nvPr/>
        </p:nvCxnSpPr>
        <p:spPr>
          <a:xfrm>
            <a:off x="3154680" y="1022379"/>
            <a:ext cx="256032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65911" y="2126729"/>
            <a:ext cx="3262432" cy="1323567"/>
          </a:xfrm>
          <a:prstGeom prst="rect">
            <a:avLst/>
          </a:prstGeom>
          <a:noFill/>
        </p:spPr>
        <p:txBody>
          <a:bodyPr wrap="none" rtlCol="0">
            <a:spAutoFit/>
          </a:bodyPr>
          <a:lstStyle/>
          <a:p>
            <a:pPr defTabSz="457200"/>
            <a:r>
              <a:rPr lang="zh-CN" altLang="en-US" sz="8000" dirty="0">
                <a:solidFill>
                  <a:srgbClr val="323232"/>
                </a:solidFill>
                <a:latin typeface="Poppins" panose="02000000000000000000" pitchFamily="2" charset="0"/>
                <a:ea typeface="等线" panose="02010600030101010101" pitchFamily="2" charset="-122"/>
                <a:cs typeface="Poppins" panose="02000000000000000000" pitchFamily="2" charset="0"/>
              </a:rPr>
              <a:t>媒体对</a:t>
            </a:r>
            <a:endParaRPr lang="en-ID" sz="8000" dirty="0">
              <a:solidFill>
                <a:srgbClr val="323232"/>
              </a:solidFill>
              <a:latin typeface="Poppins" panose="02000000000000000000" pitchFamily="2" charset="0"/>
              <a:cs typeface="Poppins" panose="02000000000000000000" pitchFamily="2" charset="0"/>
            </a:endParaRPr>
          </a:p>
        </p:txBody>
      </p:sp>
      <p:sp>
        <p:nvSpPr>
          <p:cNvPr id="15" name="TextBox 14"/>
          <p:cNvSpPr txBox="1"/>
          <p:nvPr/>
        </p:nvSpPr>
        <p:spPr>
          <a:xfrm>
            <a:off x="765910" y="3526367"/>
            <a:ext cx="10443885" cy="1631344"/>
          </a:xfrm>
          <a:prstGeom prst="rect">
            <a:avLst/>
          </a:prstGeom>
          <a:noFill/>
        </p:spPr>
        <p:txBody>
          <a:bodyPr wrap="none" rtlCol="0">
            <a:spAutoFit/>
          </a:bodyPr>
          <a:lstStyle/>
          <a:p>
            <a:pPr defTabSz="457200"/>
            <a:r>
              <a:rPr lang="zh-CN" altLang="en-US" sz="10000" dirty="0">
                <a:solidFill>
                  <a:srgbClr val="323232"/>
                </a:solidFill>
                <a:latin typeface="Poppins" panose="02000000000000000000" pitchFamily="2" charset="0"/>
                <a:ea typeface="等线" panose="02010600030101010101" pitchFamily="2" charset="-122"/>
                <a:cs typeface="Poppins" panose="02000000000000000000" pitchFamily="2" charset="0"/>
              </a:rPr>
              <a:t>大学生消费的影响</a:t>
            </a:r>
            <a:endParaRPr lang="en-ID" sz="10000" dirty="0">
              <a:solidFill>
                <a:srgbClr val="323232"/>
              </a:solidFill>
              <a:latin typeface="Poppins" panose="02000000000000000000" pitchFamily="2" charset="0"/>
              <a:cs typeface="Poppins" panose="02000000000000000000" pitchFamily="2" charset="0"/>
            </a:endParaRPr>
          </a:p>
        </p:txBody>
      </p:sp>
      <p:sp>
        <p:nvSpPr>
          <p:cNvPr id="27" name="TextBox 26"/>
          <p:cNvSpPr txBox="1"/>
          <p:nvPr/>
        </p:nvSpPr>
        <p:spPr>
          <a:xfrm>
            <a:off x="863602" y="5632453"/>
            <a:ext cx="9641840" cy="630942"/>
          </a:xfrm>
          <a:prstGeom prst="rect">
            <a:avLst/>
          </a:prstGeom>
          <a:noFill/>
        </p:spPr>
        <p:txBody>
          <a:bodyPr wrap="square" rtlCol="0">
            <a:spAutoFit/>
          </a:bodyPr>
          <a:lstStyle/>
          <a:p>
            <a:pPr algn="just" defTabSz="457200">
              <a:lnSpc>
                <a:spcPct val="200000"/>
              </a:lnSpc>
            </a:pPr>
            <a:r>
              <a:rPr lang="zh-CN" altLang="en-US" sz="2000" dirty="0">
                <a:solidFill>
                  <a:srgbClr val="323232"/>
                </a:solidFill>
                <a:latin typeface="Poppins" panose="02000000000000000000" pitchFamily="2" charset="0"/>
                <a:ea typeface="等线" panose="02010600030101010101" pitchFamily="2" charset="-122"/>
                <a:cs typeface="Poppins" panose="02000000000000000000" pitchFamily="2" charset="0"/>
              </a:rPr>
              <a:t>在国家强调“创新驱动”的政策导向下，消费格局正在随着新经济的兴起而被改变。</a:t>
            </a:r>
            <a:endParaRPr lang="en-ID" sz="2000" dirty="0">
              <a:solidFill>
                <a:srgbClr val="323232"/>
              </a:solidFill>
              <a:latin typeface="Poppins" panose="02000000000000000000" pitchFamily="2" charset="0"/>
              <a:cs typeface="Poppins" panose="02000000000000000000" pitchFamily="2"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7654" y="1208981"/>
            <a:ext cx="4288353" cy="1323567"/>
          </a:xfrm>
          <a:prstGeom prst="rect">
            <a:avLst/>
          </a:prstGeom>
          <a:noFill/>
        </p:spPr>
        <p:txBody>
          <a:bodyPr wrap="none" rtlCol="0">
            <a:spAutoFit/>
          </a:bodyPr>
          <a:lstStyle/>
          <a:p>
            <a:r>
              <a:rPr lang="zh-CN" altLang="en-US" sz="8000" dirty="0">
                <a:latin typeface="Poppins" panose="02000000000000000000" pitchFamily="2" charset="0"/>
                <a:cs typeface="Poppins" panose="02000000000000000000" pitchFamily="2" charset="0"/>
              </a:rPr>
              <a:t>消费格局</a:t>
            </a:r>
            <a:endParaRPr lang="en-ID" sz="8000" dirty="0">
              <a:latin typeface="Poppins" panose="02000000000000000000" pitchFamily="2" charset="0"/>
              <a:cs typeface="Poppins" panose="02000000000000000000" pitchFamily="2" charset="0"/>
            </a:endParaRPr>
          </a:p>
        </p:txBody>
      </p:sp>
      <p:sp>
        <p:nvSpPr>
          <p:cNvPr id="3" name="TextBox 2"/>
          <p:cNvSpPr txBox="1"/>
          <p:nvPr/>
        </p:nvSpPr>
        <p:spPr>
          <a:xfrm>
            <a:off x="1147654" y="2608619"/>
            <a:ext cx="2749471" cy="1631344"/>
          </a:xfrm>
          <a:prstGeom prst="rect">
            <a:avLst/>
          </a:prstGeom>
          <a:noFill/>
        </p:spPr>
        <p:txBody>
          <a:bodyPr wrap="none" rtlCol="0">
            <a:spAutoFit/>
          </a:bodyPr>
          <a:lstStyle/>
          <a:p>
            <a:r>
              <a:rPr lang="zh-CN" altLang="en-US" sz="10000" dirty="0">
                <a:latin typeface="Poppins" panose="02000000000000000000" pitchFamily="2" charset="0"/>
                <a:cs typeface="Poppins" panose="02000000000000000000" pitchFamily="2" charset="0"/>
              </a:rPr>
              <a:t>改变</a:t>
            </a:r>
            <a:endParaRPr lang="en-ID" sz="10000" dirty="0">
              <a:latin typeface="Poppins" panose="02000000000000000000" pitchFamily="2" charset="0"/>
              <a:cs typeface="Poppins" panose="02000000000000000000" pitchFamily="2" charset="0"/>
            </a:endParaRPr>
          </a:p>
        </p:txBody>
      </p:sp>
      <p:sp>
        <p:nvSpPr>
          <p:cNvPr id="4" name="TextBox 3"/>
          <p:cNvSpPr txBox="1"/>
          <p:nvPr/>
        </p:nvSpPr>
        <p:spPr>
          <a:xfrm>
            <a:off x="863601" y="870426"/>
            <a:ext cx="284052" cy="338682"/>
          </a:xfrm>
          <a:prstGeom prst="rect">
            <a:avLst/>
          </a:prstGeom>
          <a:noFill/>
        </p:spPr>
        <p:txBody>
          <a:bodyPr wrap="none" rtlCol="0">
            <a:spAutoFit/>
          </a:bodyPr>
          <a:lstStyle/>
          <a:p>
            <a:r>
              <a:rPr lang="en-US" sz="1600" spc="300" dirty="0">
                <a:latin typeface="Poppins" panose="02000000000000000000" pitchFamily="2" charset="0"/>
                <a:cs typeface="Poppins" panose="02000000000000000000" pitchFamily="2" charset="0"/>
              </a:rPr>
              <a:t> </a:t>
            </a:r>
            <a:endParaRPr lang="en-ID" sz="1600" spc="300" dirty="0">
              <a:latin typeface="Poppins" panose="02000000000000000000" pitchFamily="2" charset="0"/>
              <a:cs typeface="Poppins" panose="02000000000000000000" pitchFamily="2" charset="0"/>
            </a:endParaRPr>
          </a:p>
        </p:txBody>
      </p:sp>
      <p:sp>
        <p:nvSpPr>
          <p:cNvPr id="5" name="TextBox 4"/>
          <p:cNvSpPr txBox="1"/>
          <p:nvPr/>
        </p:nvSpPr>
        <p:spPr>
          <a:xfrm>
            <a:off x="16309994" y="870426"/>
            <a:ext cx="1114408" cy="338682"/>
          </a:xfrm>
          <a:prstGeom prst="rect">
            <a:avLst/>
          </a:prstGeom>
          <a:noFill/>
        </p:spPr>
        <p:txBody>
          <a:bodyPr wrap="none" rtlCol="0">
            <a:spAutoFit/>
          </a:bodyPr>
          <a:lstStyle/>
          <a:p>
            <a:pPr algn="r"/>
            <a:r>
              <a:rPr lang="en-US" sz="1600" spc="300" dirty="0">
                <a:latin typeface="Poppins" panose="02000000000000000000" pitchFamily="2" charset="0"/>
                <a:cs typeface="Poppins" panose="02000000000000000000" pitchFamily="2" charset="0"/>
              </a:rPr>
              <a:t>Page </a:t>
            </a:r>
            <a:fld id="{086875AE-26DA-48A8-8CB6-75FEAFED9C20}" type="slidenum">
              <a:rPr lang="en-US" sz="1600" spc="300">
                <a:latin typeface="Poppins" panose="02000000000000000000" pitchFamily="2" charset="0"/>
                <a:cs typeface="Poppins" panose="02000000000000000000" pitchFamily="2" charset="0"/>
              </a:rPr>
              <a:t>13</a:t>
            </a:fld>
            <a:endParaRPr lang="en-ID" sz="1600" spc="300" dirty="0">
              <a:latin typeface="Poppins" panose="02000000000000000000" pitchFamily="2" charset="0"/>
              <a:cs typeface="Poppins" panose="02000000000000000000" pitchFamily="2" charset="0"/>
            </a:endParaRPr>
          </a:p>
        </p:txBody>
      </p:sp>
      <p:sp>
        <p:nvSpPr>
          <p:cNvPr id="7" name="Freeform: Shape 6"/>
          <p:cNvSpPr/>
          <p:nvPr/>
        </p:nvSpPr>
        <p:spPr>
          <a:xfrm rot="2700000">
            <a:off x="16656741" y="8786593"/>
            <a:ext cx="1535319" cy="1356164"/>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8" name="TextBox 7"/>
          <p:cNvSpPr txBox="1"/>
          <p:nvPr/>
        </p:nvSpPr>
        <p:spPr>
          <a:xfrm>
            <a:off x="863600" y="9126122"/>
            <a:ext cx="245580" cy="338682"/>
          </a:xfrm>
          <a:prstGeom prst="rect">
            <a:avLst/>
          </a:prstGeom>
          <a:noFill/>
        </p:spPr>
        <p:txBody>
          <a:bodyPr wrap="none" rtlCol="0">
            <a:spAutoFit/>
          </a:bodyPr>
          <a:lstStyle/>
          <a:p>
            <a:r>
              <a:rPr lang="en-US" sz="1600" dirty="0">
                <a:latin typeface="Poppins" panose="02000000000000000000" pitchFamily="2" charset="0"/>
                <a:cs typeface="Poppins" panose="02000000000000000000" pitchFamily="2" charset="0"/>
              </a:rPr>
              <a:t> </a:t>
            </a:r>
            <a:endParaRPr lang="en-ID" sz="1600" dirty="0">
              <a:latin typeface="Poppins" panose="02000000000000000000" pitchFamily="2" charset="0"/>
              <a:cs typeface="Poppins" panose="02000000000000000000" pitchFamily="2" charset="0"/>
            </a:endParaRPr>
          </a:p>
        </p:txBody>
      </p:sp>
      <p:sp>
        <p:nvSpPr>
          <p:cNvPr id="12" name="Rectangle 11"/>
          <p:cNvSpPr/>
          <p:nvPr/>
        </p:nvSpPr>
        <p:spPr>
          <a:xfrm>
            <a:off x="7451327" y="6079781"/>
            <a:ext cx="4785498" cy="1709747"/>
          </a:xfrm>
          <a:prstGeom prst="rect">
            <a:avLst/>
          </a:pr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4" name="Rectangle 13"/>
          <p:cNvSpPr/>
          <p:nvPr/>
        </p:nvSpPr>
        <p:spPr>
          <a:xfrm>
            <a:off x="12637247" y="6079781"/>
            <a:ext cx="4785498" cy="1709747"/>
          </a:xfrm>
          <a:prstGeom prst="rect">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7" name="TextBox 16"/>
          <p:cNvSpPr txBox="1"/>
          <p:nvPr/>
        </p:nvSpPr>
        <p:spPr>
          <a:xfrm>
            <a:off x="9026356" y="6638097"/>
            <a:ext cx="1633781" cy="600164"/>
          </a:xfrm>
          <a:prstGeom prst="rect">
            <a:avLst/>
          </a:prstGeom>
          <a:noFill/>
        </p:spPr>
        <p:txBody>
          <a:bodyPr wrap="none" rtlCol="0">
            <a:spAutoFit/>
          </a:bodyPr>
          <a:lstStyle/>
          <a:p>
            <a:pPr>
              <a:lnSpc>
                <a:spcPct val="150000"/>
              </a:lnSpc>
            </a:pPr>
            <a:r>
              <a:rPr lang="zh-CN" altLang="en-US" sz="2400" dirty="0">
                <a:solidFill>
                  <a:schemeClr val="bg1"/>
                </a:solidFill>
                <a:latin typeface="Poppins" panose="02000000000000000000" pitchFamily="2" charset="0"/>
                <a:cs typeface="Poppins" panose="02000000000000000000" pitchFamily="2" charset="0"/>
              </a:rPr>
              <a:t>“三新”经济</a:t>
            </a:r>
            <a:endParaRPr lang="en-ID" sz="2400" dirty="0">
              <a:solidFill>
                <a:schemeClr val="bg1"/>
              </a:solidFill>
              <a:latin typeface="Poppins" panose="02000000000000000000" pitchFamily="2" charset="0"/>
              <a:cs typeface="Poppins" panose="02000000000000000000" pitchFamily="2" charset="0"/>
            </a:endParaRPr>
          </a:p>
        </p:txBody>
      </p:sp>
      <p:sp>
        <p:nvSpPr>
          <p:cNvPr id="21" name="TextBox 20"/>
          <p:cNvSpPr txBox="1"/>
          <p:nvPr/>
        </p:nvSpPr>
        <p:spPr>
          <a:xfrm>
            <a:off x="12853758" y="6638096"/>
            <a:ext cx="4352474" cy="600164"/>
          </a:xfrm>
          <a:prstGeom prst="rect">
            <a:avLst/>
          </a:prstGeom>
          <a:noFill/>
        </p:spPr>
        <p:txBody>
          <a:bodyPr wrap="none" rtlCol="0">
            <a:spAutoFit/>
          </a:bodyPr>
          <a:lstStyle/>
          <a:p>
            <a:pPr>
              <a:lnSpc>
                <a:spcPct val="150000"/>
              </a:lnSpc>
            </a:pPr>
            <a:r>
              <a:rPr lang="en-US" altLang="zh-CN" sz="2400" dirty="0">
                <a:latin typeface="Poppins" panose="02000000000000000000" pitchFamily="2" charset="0"/>
                <a:cs typeface="Poppins" panose="02000000000000000000" pitchFamily="2" charset="0"/>
              </a:rPr>
              <a:t>Z</a:t>
            </a:r>
            <a:r>
              <a:rPr lang="zh-CN" altLang="en-US" sz="2400" dirty="0">
                <a:latin typeface="Poppins" panose="02000000000000000000" pitchFamily="2" charset="0"/>
                <a:cs typeface="Poppins" panose="02000000000000000000" pitchFamily="2" charset="0"/>
              </a:rPr>
              <a:t>世代群体的消费能力快速提升</a:t>
            </a:r>
            <a:endParaRPr lang="en-ID" sz="2400" dirty="0">
              <a:latin typeface="Poppins" panose="02000000000000000000" pitchFamily="2" charset="0"/>
              <a:cs typeface="Poppins" panose="02000000000000000000" pitchFamily="2" charset="0"/>
            </a:endParaRPr>
          </a:p>
        </p:txBody>
      </p:sp>
      <p:pic>
        <p:nvPicPr>
          <p:cNvPr id="19" name="图片占位符 18"/>
          <p:cNvPicPr>
            <a:picLocks noGrp="1" noChangeAspect="1"/>
          </p:cNvPicPr>
          <p:nvPr>
            <p:ph type="pic" sz="quarter" idx="10"/>
          </p:nvPr>
        </p:nvPicPr>
        <p:blipFill>
          <a:blip r:embed="rId2"/>
          <a:srcRect t="4593" b="4593"/>
          <a:stretch>
            <a:fillRect/>
          </a:stretch>
        </p:blipFill>
        <p:spPr/>
      </p:pic>
      <p:pic>
        <p:nvPicPr>
          <p:cNvPr id="24" name="图片占位符 23"/>
          <p:cNvPicPr>
            <a:picLocks noGrp="1" noChangeAspect="1"/>
          </p:cNvPicPr>
          <p:nvPr>
            <p:ph type="pic" sz="quarter" idx="11"/>
          </p:nvPr>
        </p:nvPicPr>
        <p:blipFill>
          <a:blip r:embed="rId3"/>
          <a:srcRect t="36" b="36"/>
          <a:stretch>
            <a:fillRect/>
          </a:stretch>
        </p:blip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0" y="0"/>
            <a:ext cx="4396608"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1" name="TextBox 20"/>
          <p:cNvSpPr txBox="1"/>
          <p:nvPr/>
        </p:nvSpPr>
        <p:spPr>
          <a:xfrm>
            <a:off x="5359400" y="9126122"/>
            <a:ext cx="245580" cy="338682"/>
          </a:xfrm>
          <a:prstGeom prst="rect">
            <a:avLst/>
          </a:prstGeom>
          <a:noFill/>
        </p:spPr>
        <p:txBody>
          <a:bodyPr wrap="none" rtlCol="0">
            <a:spAutoFit/>
          </a:bodyPr>
          <a:lstStyle/>
          <a:p>
            <a:r>
              <a:rPr lang="en-US" sz="1600" dirty="0">
                <a:latin typeface="Poppins" panose="02000000000000000000" pitchFamily="2" charset="0"/>
                <a:cs typeface="Poppins" panose="02000000000000000000" pitchFamily="2" charset="0"/>
              </a:rPr>
              <a:t> </a:t>
            </a:r>
            <a:endParaRPr lang="en-ID" sz="1600" dirty="0">
              <a:latin typeface="Poppins" panose="02000000000000000000" pitchFamily="2" charset="0"/>
              <a:cs typeface="Poppins" panose="02000000000000000000" pitchFamily="2" charset="0"/>
            </a:endParaRPr>
          </a:p>
        </p:txBody>
      </p:sp>
      <p:sp>
        <p:nvSpPr>
          <p:cNvPr id="22" name="TextBox 21"/>
          <p:cNvSpPr txBox="1"/>
          <p:nvPr/>
        </p:nvSpPr>
        <p:spPr>
          <a:xfrm>
            <a:off x="863601" y="870426"/>
            <a:ext cx="284052" cy="338682"/>
          </a:xfrm>
          <a:prstGeom prst="rect">
            <a:avLst/>
          </a:prstGeom>
          <a:noFill/>
        </p:spPr>
        <p:txBody>
          <a:bodyPr wrap="none" rtlCol="0">
            <a:spAutoFit/>
          </a:bodyPr>
          <a:lstStyle/>
          <a:p>
            <a:r>
              <a:rPr lang="en-US" sz="1600" spc="300" dirty="0">
                <a:solidFill>
                  <a:schemeClr val="bg1"/>
                </a:solidFill>
                <a:latin typeface="Poppins" panose="02000000000000000000" pitchFamily="2" charset="0"/>
                <a:cs typeface="Poppins" panose="02000000000000000000" pitchFamily="2" charset="0"/>
              </a:rPr>
              <a:t> </a:t>
            </a:r>
            <a:endParaRPr lang="en-ID" sz="1600" spc="300" dirty="0">
              <a:solidFill>
                <a:schemeClr val="bg1"/>
              </a:solidFill>
              <a:latin typeface="Poppins" panose="02000000000000000000" pitchFamily="2" charset="0"/>
              <a:cs typeface="Poppins" panose="02000000000000000000" pitchFamily="2" charset="0"/>
            </a:endParaRPr>
          </a:p>
        </p:txBody>
      </p:sp>
      <p:sp>
        <p:nvSpPr>
          <p:cNvPr id="24" name="TextBox 23"/>
          <p:cNvSpPr txBox="1"/>
          <p:nvPr/>
        </p:nvSpPr>
        <p:spPr>
          <a:xfrm>
            <a:off x="823570" y="870427"/>
            <a:ext cx="2749471" cy="3170355"/>
          </a:xfrm>
          <a:prstGeom prst="rect">
            <a:avLst/>
          </a:prstGeom>
          <a:noFill/>
        </p:spPr>
        <p:txBody>
          <a:bodyPr wrap="none" rtlCol="0">
            <a:spAutoFit/>
          </a:bodyPr>
          <a:lstStyle/>
          <a:p>
            <a:r>
              <a:rPr lang="zh-CN" altLang="en-US" sz="10000" dirty="0">
                <a:solidFill>
                  <a:schemeClr val="bg1"/>
                </a:solidFill>
                <a:latin typeface="Poppins" panose="02000000000000000000" pitchFamily="2" charset="0"/>
                <a:cs typeface="Poppins" panose="02000000000000000000" pitchFamily="2" charset="0"/>
              </a:rPr>
              <a:t>大众</a:t>
            </a:r>
            <a:endParaRPr lang="en-US" altLang="zh-CN" sz="10000" dirty="0">
              <a:solidFill>
                <a:schemeClr val="bg1"/>
              </a:solidFill>
              <a:latin typeface="Poppins" panose="02000000000000000000" pitchFamily="2" charset="0"/>
              <a:cs typeface="Poppins" panose="02000000000000000000" pitchFamily="2" charset="0"/>
            </a:endParaRPr>
          </a:p>
          <a:p>
            <a:r>
              <a:rPr lang="zh-CN" altLang="en-US" sz="10000" dirty="0">
                <a:solidFill>
                  <a:schemeClr val="bg1"/>
                </a:solidFill>
                <a:latin typeface="Poppins" panose="02000000000000000000" pitchFamily="2" charset="0"/>
                <a:cs typeface="Poppins" panose="02000000000000000000" pitchFamily="2" charset="0"/>
              </a:rPr>
              <a:t>媒体</a:t>
            </a:r>
            <a:endParaRPr lang="en-ID" sz="10000" dirty="0">
              <a:solidFill>
                <a:schemeClr val="bg1"/>
              </a:solidFill>
              <a:latin typeface="Poppins" panose="02000000000000000000" pitchFamily="2" charset="0"/>
              <a:cs typeface="Poppins" panose="02000000000000000000" pitchFamily="2" charset="0"/>
            </a:endParaRPr>
          </a:p>
        </p:txBody>
      </p:sp>
      <p:sp>
        <p:nvSpPr>
          <p:cNvPr id="27" name="Freeform: Shape 26"/>
          <p:cNvSpPr/>
          <p:nvPr/>
        </p:nvSpPr>
        <p:spPr>
          <a:xfrm rot="2700000">
            <a:off x="16656741" y="8786593"/>
            <a:ext cx="1535319" cy="1356164"/>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extBox 24"/>
          <p:cNvSpPr txBox="1"/>
          <p:nvPr/>
        </p:nvSpPr>
        <p:spPr>
          <a:xfrm>
            <a:off x="541995" y="4646294"/>
            <a:ext cx="3312615" cy="1862048"/>
          </a:xfrm>
          <a:prstGeom prst="rect">
            <a:avLst/>
          </a:prstGeom>
          <a:noFill/>
        </p:spPr>
        <p:txBody>
          <a:bodyPr wrap="square" rtlCol="0">
            <a:spAutoFit/>
          </a:bodyPr>
          <a:lstStyle/>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大众媒体在塑造消费者</a:t>
            </a:r>
            <a:endParaRPr lang="en-US" altLang="zh-CN" sz="2000" dirty="0">
              <a:solidFill>
                <a:schemeClr val="bg1"/>
              </a:solidFill>
              <a:latin typeface="Poppins" panose="02000000000000000000" pitchFamily="2" charset="0"/>
              <a:cs typeface="Poppins" panose="02000000000000000000" pitchFamily="2" charset="0"/>
            </a:endParaRPr>
          </a:p>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消费行为方面扮演着</a:t>
            </a:r>
            <a:endParaRPr lang="en-US" altLang="zh-CN" sz="2000" dirty="0">
              <a:solidFill>
                <a:schemeClr val="bg1"/>
              </a:solidFill>
              <a:latin typeface="Poppins" panose="02000000000000000000" pitchFamily="2" charset="0"/>
              <a:cs typeface="Poppins" panose="02000000000000000000" pitchFamily="2" charset="0"/>
            </a:endParaRPr>
          </a:p>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重要的角色</a:t>
            </a:r>
            <a:r>
              <a:rPr lang="zh-CN" altLang="en-US" sz="2000" dirty="0">
                <a:solidFill>
                  <a:schemeClr val="bg1"/>
                </a:solidFill>
                <a:latin typeface="Poppins" panose="02000000000000000000" pitchFamily="2" charset="0"/>
                <a:cs typeface="Poppins" panose="02000000000000000000" pitchFamily="2" charset="0"/>
              </a:rPr>
              <a:t>。</a:t>
            </a:r>
            <a:endParaRPr lang="en-ID" sz="2000" dirty="0">
              <a:solidFill>
                <a:schemeClr val="bg1"/>
              </a:solidFill>
              <a:latin typeface="Poppins" panose="02000000000000000000" pitchFamily="2" charset="0"/>
              <a:cs typeface="Poppins" panose="02000000000000000000" pitchFamily="2" charset="0"/>
            </a:endParaRPr>
          </a:p>
        </p:txBody>
      </p:sp>
      <p:pic>
        <p:nvPicPr>
          <p:cNvPr id="10" name="图片 9"/>
          <p:cNvPicPr>
            <a:picLocks noChangeAspect="1"/>
          </p:cNvPicPr>
          <p:nvPr/>
        </p:nvPicPr>
        <p:blipFill>
          <a:blip r:embed="rId2"/>
          <a:stretch>
            <a:fillRect/>
          </a:stretch>
        </p:blipFill>
        <p:spPr>
          <a:xfrm>
            <a:off x="5010486" y="3136883"/>
            <a:ext cx="12735519" cy="401323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0" y="0"/>
            <a:ext cx="4396608"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1" name="TextBox 20"/>
          <p:cNvSpPr txBox="1"/>
          <p:nvPr/>
        </p:nvSpPr>
        <p:spPr>
          <a:xfrm>
            <a:off x="5359400" y="9126122"/>
            <a:ext cx="245580" cy="338682"/>
          </a:xfrm>
          <a:prstGeom prst="rect">
            <a:avLst/>
          </a:prstGeom>
          <a:noFill/>
        </p:spPr>
        <p:txBody>
          <a:bodyPr wrap="none" rtlCol="0">
            <a:spAutoFit/>
          </a:bodyPr>
          <a:lstStyle/>
          <a:p>
            <a:r>
              <a:rPr lang="en-US" sz="1600" dirty="0">
                <a:latin typeface="Poppins" panose="02000000000000000000" pitchFamily="2" charset="0"/>
                <a:cs typeface="Poppins" panose="02000000000000000000" pitchFamily="2" charset="0"/>
              </a:rPr>
              <a:t> </a:t>
            </a:r>
            <a:endParaRPr lang="en-ID" sz="1600" dirty="0">
              <a:latin typeface="Poppins" panose="02000000000000000000" pitchFamily="2" charset="0"/>
              <a:cs typeface="Poppins" panose="02000000000000000000" pitchFamily="2" charset="0"/>
            </a:endParaRPr>
          </a:p>
        </p:txBody>
      </p:sp>
      <p:sp>
        <p:nvSpPr>
          <p:cNvPr id="22" name="TextBox 21"/>
          <p:cNvSpPr txBox="1"/>
          <p:nvPr/>
        </p:nvSpPr>
        <p:spPr>
          <a:xfrm>
            <a:off x="863601" y="870426"/>
            <a:ext cx="284052" cy="338682"/>
          </a:xfrm>
          <a:prstGeom prst="rect">
            <a:avLst/>
          </a:prstGeom>
          <a:noFill/>
        </p:spPr>
        <p:txBody>
          <a:bodyPr wrap="none" rtlCol="0">
            <a:spAutoFit/>
          </a:bodyPr>
          <a:lstStyle/>
          <a:p>
            <a:r>
              <a:rPr lang="en-US" sz="1600" spc="300" dirty="0">
                <a:solidFill>
                  <a:schemeClr val="bg1"/>
                </a:solidFill>
                <a:latin typeface="Poppins" panose="02000000000000000000" pitchFamily="2" charset="0"/>
                <a:cs typeface="Poppins" panose="02000000000000000000" pitchFamily="2" charset="0"/>
              </a:rPr>
              <a:t> </a:t>
            </a:r>
            <a:endParaRPr lang="en-ID" sz="1600" spc="300" dirty="0">
              <a:solidFill>
                <a:schemeClr val="bg1"/>
              </a:solidFill>
              <a:latin typeface="Poppins" panose="02000000000000000000" pitchFamily="2" charset="0"/>
              <a:cs typeface="Poppins" panose="02000000000000000000" pitchFamily="2" charset="0"/>
            </a:endParaRPr>
          </a:p>
        </p:txBody>
      </p:sp>
      <p:sp>
        <p:nvSpPr>
          <p:cNvPr id="23" name="TextBox 22"/>
          <p:cNvSpPr txBox="1"/>
          <p:nvPr/>
        </p:nvSpPr>
        <p:spPr>
          <a:xfrm>
            <a:off x="16298772" y="870426"/>
            <a:ext cx="1125628" cy="338682"/>
          </a:xfrm>
          <a:prstGeom prst="rect">
            <a:avLst/>
          </a:prstGeom>
          <a:noFill/>
        </p:spPr>
        <p:txBody>
          <a:bodyPr wrap="none" rtlCol="0">
            <a:spAutoFit/>
          </a:bodyPr>
          <a:lstStyle/>
          <a:p>
            <a:pPr algn="r"/>
            <a:r>
              <a:rPr lang="en-US" sz="1600" spc="300" dirty="0">
                <a:latin typeface="Poppins" panose="02000000000000000000" pitchFamily="2" charset="0"/>
                <a:cs typeface="Poppins" panose="02000000000000000000" pitchFamily="2" charset="0"/>
              </a:rPr>
              <a:t>Page </a:t>
            </a:r>
            <a:fld id="{086875AE-26DA-48A8-8CB6-75FEAFED9C20}" type="slidenum">
              <a:rPr lang="en-US" sz="1600" spc="300">
                <a:latin typeface="Poppins" panose="02000000000000000000" pitchFamily="2" charset="0"/>
                <a:cs typeface="Poppins" panose="02000000000000000000" pitchFamily="2" charset="0"/>
              </a:rPr>
              <a:t>15</a:t>
            </a:fld>
            <a:endParaRPr lang="en-ID" sz="1600" spc="300" dirty="0">
              <a:latin typeface="Poppins" panose="02000000000000000000" pitchFamily="2" charset="0"/>
              <a:cs typeface="Poppins" panose="02000000000000000000" pitchFamily="2" charset="0"/>
            </a:endParaRPr>
          </a:p>
        </p:txBody>
      </p:sp>
      <p:sp>
        <p:nvSpPr>
          <p:cNvPr id="24" name="TextBox 23"/>
          <p:cNvSpPr txBox="1"/>
          <p:nvPr/>
        </p:nvSpPr>
        <p:spPr>
          <a:xfrm>
            <a:off x="823570" y="870427"/>
            <a:ext cx="2749471" cy="3170355"/>
          </a:xfrm>
          <a:prstGeom prst="rect">
            <a:avLst/>
          </a:prstGeom>
          <a:noFill/>
        </p:spPr>
        <p:txBody>
          <a:bodyPr wrap="none" rtlCol="0">
            <a:spAutoFit/>
          </a:bodyPr>
          <a:lstStyle/>
          <a:p>
            <a:r>
              <a:rPr lang="zh-CN" altLang="en-US" sz="10000" dirty="0">
                <a:solidFill>
                  <a:schemeClr val="bg1"/>
                </a:solidFill>
                <a:latin typeface="Poppins" panose="02000000000000000000" pitchFamily="2" charset="0"/>
                <a:cs typeface="Poppins" panose="02000000000000000000" pitchFamily="2" charset="0"/>
              </a:rPr>
              <a:t>大众</a:t>
            </a:r>
            <a:endParaRPr lang="en-US" altLang="zh-CN" sz="10000" dirty="0">
              <a:solidFill>
                <a:schemeClr val="bg1"/>
              </a:solidFill>
              <a:latin typeface="Poppins" panose="02000000000000000000" pitchFamily="2" charset="0"/>
              <a:cs typeface="Poppins" panose="02000000000000000000" pitchFamily="2" charset="0"/>
            </a:endParaRPr>
          </a:p>
          <a:p>
            <a:r>
              <a:rPr lang="zh-CN" altLang="en-US" sz="10000" dirty="0">
                <a:solidFill>
                  <a:schemeClr val="bg1"/>
                </a:solidFill>
                <a:latin typeface="Poppins" panose="02000000000000000000" pitchFamily="2" charset="0"/>
                <a:cs typeface="Poppins" panose="02000000000000000000" pitchFamily="2" charset="0"/>
              </a:rPr>
              <a:t>媒体</a:t>
            </a:r>
            <a:endParaRPr lang="en-ID" sz="10000" dirty="0">
              <a:solidFill>
                <a:schemeClr val="bg1"/>
              </a:solidFill>
              <a:latin typeface="Poppins" panose="02000000000000000000" pitchFamily="2" charset="0"/>
              <a:cs typeface="Poppins" panose="02000000000000000000" pitchFamily="2" charset="0"/>
            </a:endParaRPr>
          </a:p>
        </p:txBody>
      </p:sp>
      <p:sp>
        <p:nvSpPr>
          <p:cNvPr id="27" name="Freeform: Shape 26"/>
          <p:cNvSpPr/>
          <p:nvPr/>
        </p:nvSpPr>
        <p:spPr>
          <a:xfrm rot="2700000">
            <a:off x="16656741" y="8786593"/>
            <a:ext cx="1535319" cy="1356164"/>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4" name="TextBox 33"/>
          <p:cNvSpPr txBox="1"/>
          <p:nvPr/>
        </p:nvSpPr>
        <p:spPr>
          <a:xfrm>
            <a:off x="5415058" y="7077806"/>
            <a:ext cx="2972249" cy="523348"/>
          </a:xfrm>
          <a:prstGeom prst="rect">
            <a:avLst/>
          </a:prstGeom>
          <a:noFill/>
        </p:spPr>
        <p:txBody>
          <a:bodyPr wrap="square" rtlCol="0">
            <a:spAutoFit/>
          </a:bodyPr>
          <a:lstStyle/>
          <a:p>
            <a:pPr algn="ctr"/>
            <a:r>
              <a:rPr lang="zh-CN" altLang="en-US" sz="2800" dirty="0">
                <a:latin typeface="Poppins" panose="02000000000000000000" pitchFamily="2" charset="0"/>
                <a:cs typeface="Poppins" panose="02000000000000000000" pitchFamily="2" charset="0"/>
              </a:rPr>
              <a:t>广告</a:t>
            </a:r>
            <a:endParaRPr lang="en-ID" sz="2800" dirty="0">
              <a:latin typeface="Poppins" panose="02000000000000000000" pitchFamily="2" charset="0"/>
              <a:cs typeface="Poppins" panose="02000000000000000000" pitchFamily="2" charset="0"/>
            </a:endParaRPr>
          </a:p>
        </p:txBody>
      </p:sp>
      <p:sp>
        <p:nvSpPr>
          <p:cNvPr id="37" name="TextBox 36"/>
          <p:cNvSpPr txBox="1"/>
          <p:nvPr/>
        </p:nvSpPr>
        <p:spPr>
          <a:xfrm>
            <a:off x="9512597" y="7077806"/>
            <a:ext cx="2972249" cy="523348"/>
          </a:xfrm>
          <a:prstGeom prst="rect">
            <a:avLst/>
          </a:prstGeom>
          <a:noFill/>
        </p:spPr>
        <p:txBody>
          <a:bodyPr wrap="square" rtlCol="0">
            <a:spAutoFit/>
          </a:bodyPr>
          <a:lstStyle/>
          <a:p>
            <a:pPr algn="ctr"/>
            <a:r>
              <a:rPr lang="zh-CN" altLang="en-US" sz="2800" dirty="0">
                <a:latin typeface="Poppins" panose="02000000000000000000" pitchFamily="2" charset="0"/>
                <a:cs typeface="Poppins" panose="02000000000000000000" pitchFamily="2" charset="0"/>
              </a:rPr>
              <a:t>社交媒体</a:t>
            </a:r>
            <a:endParaRPr lang="en-ID" sz="2800" dirty="0">
              <a:latin typeface="Poppins" panose="02000000000000000000" pitchFamily="2" charset="0"/>
              <a:cs typeface="Poppins" panose="02000000000000000000" pitchFamily="2" charset="0"/>
            </a:endParaRPr>
          </a:p>
        </p:txBody>
      </p:sp>
      <p:sp>
        <p:nvSpPr>
          <p:cNvPr id="46" name="TextBox 45"/>
          <p:cNvSpPr txBox="1"/>
          <p:nvPr/>
        </p:nvSpPr>
        <p:spPr>
          <a:xfrm>
            <a:off x="13558948" y="6862363"/>
            <a:ext cx="2972249" cy="954364"/>
          </a:xfrm>
          <a:prstGeom prst="rect">
            <a:avLst/>
          </a:prstGeom>
          <a:noFill/>
        </p:spPr>
        <p:txBody>
          <a:bodyPr wrap="square" rtlCol="0">
            <a:spAutoFit/>
          </a:bodyPr>
          <a:lstStyle/>
          <a:p>
            <a:pPr algn="ctr"/>
            <a:r>
              <a:rPr lang="zh-CN" altLang="en-US" sz="2800" dirty="0">
                <a:latin typeface="Poppins" panose="02000000000000000000" pitchFamily="2" charset="0"/>
                <a:cs typeface="Poppins" panose="02000000000000000000" pitchFamily="2" charset="0"/>
              </a:rPr>
              <a:t>电视节目、电影和网络视频</a:t>
            </a:r>
            <a:endParaRPr lang="en-ID" sz="2800" dirty="0">
              <a:latin typeface="Poppins" panose="02000000000000000000" pitchFamily="2" charset="0"/>
              <a:cs typeface="Poppins" panose="02000000000000000000" pitchFamily="2" charset="0"/>
            </a:endParaRPr>
          </a:p>
        </p:txBody>
      </p:sp>
      <p:sp>
        <p:nvSpPr>
          <p:cNvPr id="2" name="TextBox 24"/>
          <p:cNvSpPr txBox="1"/>
          <p:nvPr/>
        </p:nvSpPr>
        <p:spPr>
          <a:xfrm>
            <a:off x="541995" y="4646294"/>
            <a:ext cx="3312615" cy="1862048"/>
          </a:xfrm>
          <a:prstGeom prst="rect">
            <a:avLst/>
          </a:prstGeom>
          <a:noFill/>
        </p:spPr>
        <p:txBody>
          <a:bodyPr wrap="square" rtlCol="0">
            <a:spAutoFit/>
          </a:bodyPr>
          <a:lstStyle/>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大众媒体在塑造消费者</a:t>
            </a:r>
            <a:endParaRPr lang="en-US" altLang="zh-CN" sz="2000" dirty="0">
              <a:solidFill>
                <a:schemeClr val="bg1"/>
              </a:solidFill>
              <a:latin typeface="Poppins" panose="02000000000000000000" pitchFamily="2" charset="0"/>
              <a:cs typeface="Poppins" panose="02000000000000000000" pitchFamily="2" charset="0"/>
            </a:endParaRPr>
          </a:p>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消费行为方面扮演着</a:t>
            </a:r>
            <a:endParaRPr lang="en-US" altLang="zh-CN" sz="2000" dirty="0">
              <a:solidFill>
                <a:schemeClr val="bg1"/>
              </a:solidFill>
              <a:latin typeface="Poppins" panose="02000000000000000000" pitchFamily="2" charset="0"/>
              <a:cs typeface="Poppins" panose="02000000000000000000" pitchFamily="2" charset="0"/>
            </a:endParaRPr>
          </a:p>
          <a:p>
            <a:pPr algn="just">
              <a:lnSpc>
                <a:spcPct val="200000"/>
              </a:lnSpc>
            </a:pPr>
            <a:r>
              <a:rPr lang="zh-CN" altLang="zh-CN" sz="2000" dirty="0">
                <a:solidFill>
                  <a:schemeClr val="bg1"/>
                </a:solidFill>
                <a:latin typeface="Poppins" panose="02000000000000000000" pitchFamily="2" charset="0"/>
                <a:cs typeface="Poppins" panose="02000000000000000000" pitchFamily="2" charset="0"/>
              </a:rPr>
              <a:t>重要的角色</a:t>
            </a:r>
            <a:r>
              <a:rPr lang="zh-CN" altLang="en-US" sz="2000" dirty="0">
                <a:solidFill>
                  <a:schemeClr val="bg1"/>
                </a:solidFill>
                <a:latin typeface="Poppins" panose="02000000000000000000" pitchFamily="2" charset="0"/>
                <a:cs typeface="Poppins" panose="02000000000000000000" pitchFamily="2" charset="0"/>
              </a:rPr>
              <a:t>。</a:t>
            </a:r>
            <a:endParaRPr lang="en-ID" sz="2000" dirty="0">
              <a:solidFill>
                <a:schemeClr val="bg1"/>
              </a:solidFill>
              <a:latin typeface="Poppins" panose="02000000000000000000" pitchFamily="2" charset="0"/>
              <a:cs typeface="Poppins" panose="02000000000000000000" pitchFamily="2" charset="0"/>
            </a:endParaRPr>
          </a:p>
        </p:txBody>
      </p:sp>
      <p:pic>
        <p:nvPicPr>
          <p:cNvPr id="11" name="图片占位符 10"/>
          <p:cNvPicPr>
            <a:picLocks noGrp="1" noChangeAspect="1"/>
          </p:cNvPicPr>
          <p:nvPr>
            <p:ph type="pic" sz="quarter" idx="10"/>
          </p:nvPr>
        </p:nvPicPr>
        <p:blipFill>
          <a:blip r:embed="rId2"/>
          <a:srcRect l="4014" r="4014"/>
          <a:stretch>
            <a:fillRect/>
          </a:stretch>
        </p:blipFill>
        <p:spPr/>
      </p:pic>
      <p:pic>
        <p:nvPicPr>
          <p:cNvPr id="15" name="图片占位符 14"/>
          <p:cNvPicPr>
            <a:picLocks noGrp="1" noChangeAspect="1"/>
          </p:cNvPicPr>
          <p:nvPr>
            <p:ph type="pic" sz="quarter" idx="11"/>
          </p:nvPr>
        </p:nvPicPr>
        <p:blipFill>
          <a:blip r:embed="rId3"/>
          <a:srcRect l="7758" r="7758"/>
          <a:stretch>
            <a:fillRect/>
          </a:stretch>
        </p:blipFill>
        <p:spPr/>
      </p:pic>
      <p:pic>
        <p:nvPicPr>
          <p:cNvPr id="30" name="图片占位符 29"/>
          <p:cNvPicPr>
            <a:picLocks noGrp="1" noChangeAspect="1"/>
          </p:cNvPicPr>
          <p:nvPr>
            <p:ph type="pic" sz="quarter" idx="12"/>
          </p:nvPr>
        </p:nvPicPr>
        <p:blipFill>
          <a:blip r:embed="rId4"/>
          <a:srcRect l="3124" r="3124"/>
          <a:stretch>
            <a:fillRect/>
          </a:stretch>
        </p:blip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a:xfrm>
            <a:off x="1" y="0"/>
            <a:ext cx="88188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1" name="Freeform: Shape 20"/>
          <p:cNvSpPr/>
          <p:nvPr/>
        </p:nvSpPr>
        <p:spPr>
          <a:xfrm rot="2700000">
            <a:off x="16656741" y="8786593"/>
            <a:ext cx="1535319" cy="1356164"/>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2" name="TextBox 21"/>
          <p:cNvSpPr txBox="1"/>
          <p:nvPr/>
        </p:nvSpPr>
        <p:spPr>
          <a:xfrm>
            <a:off x="863600" y="9126122"/>
            <a:ext cx="245580" cy="338682"/>
          </a:xfrm>
          <a:prstGeom prst="rect">
            <a:avLst/>
          </a:prstGeom>
          <a:noFill/>
        </p:spPr>
        <p:txBody>
          <a:bodyPr wrap="none" rtlCol="0">
            <a:spAutoFit/>
          </a:bodyPr>
          <a:lstStyle/>
          <a:p>
            <a:r>
              <a:rPr lang="en-US" sz="1600" dirty="0">
                <a:solidFill>
                  <a:schemeClr val="bg1"/>
                </a:solidFill>
                <a:latin typeface="Poppins" panose="02000000000000000000" pitchFamily="2" charset="0"/>
                <a:cs typeface="Poppins" panose="02000000000000000000" pitchFamily="2" charset="0"/>
              </a:rPr>
              <a:t> </a:t>
            </a:r>
            <a:endParaRPr lang="en-ID" sz="1600" dirty="0">
              <a:solidFill>
                <a:schemeClr val="bg1"/>
              </a:solidFill>
              <a:latin typeface="Poppins" panose="02000000000000000000" pitchFamily="2" charset="0"/>
              <a:cs typeface="Poppins" panose="02000000000000000000" pitchFamily="2" charset="0"/>
            </a:endParaRPr>
          </a:p>
        </p:txBody>
      </p:sp>
      <p:sp>
        <p:nvSpPr>
          <p:cNvPr id="23" name="TextBox 22"/>
          <p:cNvSpPr txBox="1"/>
          <p:nvPr/>
        </p:nvSpPr>
        <p:spPr>
          <a:xfrm>
            <a:off x="863601" y="870426"/>
            <a:ext cx="284052" cy="338682"/>
          </a:xfrm>
          <a:prstGeom prst="rect">
            <a:avLst/>
          </a:prstGeom>
          <a:noFill/>
        </p:spPr>
        <p:txBody>
          <a:bodyPr wrap="none" rtlCol="0">
            <a:spAutoFit/>
          </a:bodyPr>
          <a:lstStyle/>
          <a:p>
            <a:r>
              <a:rPr lang="en-US" sz="1600" spc="300" dirty="0">
                <a:solidFill>
                  <a:schemeClr val="bg1"/>
                </a:solidFill>
                <a:latin typeface="Poppins" panose="02000000000000000000" pitchFamily="2" charset="0"/>
                <a:cs typeface="Poppins" panose="02000000000000000000" pitchFamily="2" charset="0"/>
              </a:rPr>
              <a:t> </a:t>
            </a:r>
            <a:endParaRPr lang="en-ID" sz="1600" spc="300" dirty="0">
              <a:solidFill>
                <a:schemeClr val="bg1"/>
              </a:solidFill>
              <a:latin typeface="Poppins" panose="02000000000000000000" pitchFamily="2" charset="0"/>
              <a:cs typeface="Poppins" panose="02000000000000000000" pitchFamily="2" charset="0"/>
            </a:endParaRPr>
          </a:p>
        </p:txBody>
      </p:sp>
      <p:sp>
        <p:nvSpPr>
          <p:cNvPr id="24" name="TextBox 23"/>
          <p:cNvSpPr txBox="1"/>
          <p:nvPr/>
        </p:nvSpPr>
        <p:spPr>
          <a:xfrm>
            <a:off x="16298772" y="870426"/>
            <a:ext cx="1125628" cy="338682"/>
          </a:xfrm>
          <a:prstGeom prst="rect">
            <a:avLst/>
          </a:prstGeom>
          <a:noFill/>
        </p:spPr>
        <p:txBody>
          <a:bodyPr wrap="none" rtlCol="0">
            <a:spAutoFit/>
          </a:bodyPr>
          <a:lstStyle/>
          <a:p>
            <a:pPr algn="r"/>
            <a:r>
              <a:rPr lang="en-US" sz="1600" spc="300" dirty="0">
                <a:latin typeface="Poppins" panose="02000000000000000000" pitchFamily="2" charset="0"/>
                <a:cs typeface="Poppins" panose="02000000000000000000" pitchFamily="2" charset="0"/>
              </a:rPr>
              <a:t>Page </a:t>
            </a:r>
            <a:fld id="{086875AE-26DA-48A8-8CB6-75FEAFED9C20}" type="slidenum">
              <a:rPr lang="en-US" sz="1600" spc="300">
                <a:latin typeface="Poppins" panose="02000000000000000000" pitchFamily="2" charset="0"/>
                <a:cs typeface="Poppins" panose="02000000000000000000" pitchFamily="2" charset="0"/>
              </a:rPr>
              <a:t>16</a:t>
            </a:fld>
            <a:endParaRPr lang="en-ID" sz="1600" spc="300" dirty="0">
              <a:latin typeface="Poppins" panose="02000000000000000000" pitchFamily="2" charset="0"/>
              <a:cs typeface="Poppins" panose="02000000000000000000" pitchFamily="2" charset="0"/>
            </a:endParaRPr>
          </a:p>
        </p:txBody>
      </p:sp>
      <p:sp>
        <p:nvSpPr>
          <p:cNvPr id="45" name="TextBox 44"/>
          <p:cNvSpPr txBox="1"/>
          <p:nvPr/>
        </p:nvSpPr>
        <p:spPr>
          <a:xfrm>
            <a:off x="863602" y="1973479"/>
            <a:ext cx="7366119" cy="3354893"/>
          </a:xfrm>
          <a:prstGeom prst="rect">
            <a:avLst/>
          </a:prstGeom>
          <a:noFill/>
        </p:spPr>
        <p:txBody>
          <a:bodyPr wrap="none" rtlCol="0">
            <a:spAutoFit/>
          </a:bodyPr>
          <a:lstStyle/>
          <a:p>
            <a:r>
              <a:rPr lang="zh-CN" altLang="en-US" sz="6600" dirty="0">
                <a:solidFill>
                  <a:schemeClr val="bg1"/>
                </a:solidFill>
                <a:latin typeface="Poppins" panose="02000000000000000000" pitchFamily="2" charset="0"/>
                <a:cs typeface="Poppins" panose="02000000000000000000" pitchFamily="2" charset="0"/>
              </a:rPr>
              <a:t>大众媒体</a:t>
            </a:r>
            <a:endParaRPr lang="en-US" altLang="zh-CN" sz="6600" dirty="0">
              <a:solidFill>
                <a:schemeClr val="bg1"/>
              </a:solidFill>
              <a:latin typeface="Poppins" panose="02000000000000000000" pitchFamily="2" charset="0"/>
              <a:cs typeface="Poppins" panose="02000000000000000000" pitchFamily="2" charset="0"/>
            </a:endParaRPr>
          </a:p>
          <a:p>
            <a:r>
              <a:rPr lang="zh-CN" altLang="en-US" sz="8000" dirty="0">
                <a:solidFill>
                  <a:schemeClr val="bg1"/>
                </a:solidFill>
                <a:latin typeface="Poppins" panose="02000000000000000000" pitchFamily="2" charset="0"/>
                <a:cs typeface="Poppins" panose="02000000000000000000" pitchFamily="2" charset="0"/>
              </a:rPr>
              <a:t>影响消费者行为</a:t>
            </a:r>
            <a:endParaRPr lang="en-US" altLang="zh-CN" sz="8000" dirty="0">
              <a:solidFill>
                <a:schemeClr val="bg1"/>
              </a:solidFill>
              <a:latin typeface="Poppins" panose="02000000000000000000" pitchFamily="2" charset="0"/>
              <a:cs typeface="Poppins" panose="02000000000000000000" pitchFamily="2" charset="0"/>
            </a:endParaRPr>
          </a:p>
          <a:p>
            <a:r>
              <a:rPr lang="zh-CN" altLang="en-US" sz="6600" dirty="0">
                <a:solidFill>
                  <a:schemeClr val="bg1"/>
                </a:solidFill>
                <a:latin typeface="Poppins" panose="02000000000000000000" pitchFamily="2" charset="0"/>
                <a:cs typeface="Poppins" panose="02000000000000000000" pitchFamily="2" charset="0"/>
              </a:rPr>
              <a:t>的方式</a:t>
            </a:r>
            <a:endParaRPr lang="en-ID" sz="6600" dirty="0">
              <a:solidFill>
                <a:schemeClr val="bg1"/>
              </a:solidFill>
              <a:latin typeface="Poppins" panose="02000000000000000000" pitchFamily="2" charset="0"/>
              <a:cs typeface="Poppins" panose="02000000000000000000" pitchFamily="2" charset="0"/>
            </a:endParaRPr>
          </a:p>
        </p:txBody>
      </p:sp>
      <p:sp>
        <p:nvSpPr>
          <p:cNvPr id="49" name="TextBox 48"/>
          <p:cNvSpPr txBox="1"/>
          <p:nvPr/>
        </p:nvSpPr>
        <p:spPr>
          <a:xfrm>
            <a:off x="10427894" y="1311371"/>
            <a:ext cx="6672081" cy="1061829"/>
          </a:xfrm>
          <a:prstGeom prst="rect">
            <a:avLst/>
          </a:prstGeom>
          <a:noFill/>
        </p:spPr>
        <p:txBody>
          <a:bodyPr wrap="square" rtlCol="0">
            <a:spAutoFit/>
          </a:bodyPr>
          <a:lstStyle/>
          <a:p>
            <a:pPr algn="just">
              <a:lnSpc>
                <a:spcPct val="200000"/>
              </a:lnSpc>
            </a:pPr>
            <a:r>
              <a:rPr lang="zh-CN" altLang="en-US" sz="3600" dirty="0">
                <a:latin typeface="Poppins" panose="02000000000000000000" pitchFamily="2" charset="0"/>
                <a:cs typeface="Poppins" panose="02000000000000000000" pitchFamily="2" charset="0"/>
              </a:rPr>
              <a:t>塑造消费文化和价值观念</a:t>
            </a:r>
            <a:endParaRPr lang="en-ID" sz="3600" dirty="0">
              <a:latin typeface="Poppins" panose="02000000000000000000" pitchFamily="2" charset="0"/>
              <a:cs typeface="Poppins" panose="02000000000000000000" pitchFamily="2" charset="0"/>
            </a:endParaRPr>
          </a:p>
        </p:txBody>
      </p:sp>
      <p:sp>
        <p:nvSpPr>
          <p:cNvPr id="51" name="TextBox 50"/>
          <p:cNvSpPr txBox="1"/>
          <p:nvPr/>
        </p:nvSpPr>
        <p:spPr>
          <a:xfrm>
            <a:off x="10427893" y="5175433"/>
            <a:ext cx="6672083" cy="1061829"/>
          </a:xfrm>
          <a:prstGeom prst="rect">
            <a:avLst/>
          </a:prstGeom>
          <a:noFill/>
        </p:spPr>
        <p:txBody>
          <a:bodyPr wrap="square" rtlCol="0">
            <a:spAutoFit/>
          </a:bodyPr>
          <a:lstStyle/>
          <a:p>
            <a:pPr algn="just">
              <a:lnSpc>
                <a:spcPct val="200000"/>
              </a:lnSpc>
            </a:pPr>
            <a:r>
              <a:rPr lang="zh-CN" altLang="en-US" sz="3600" dirty="0">
                <a:latin typeface="Poppins" panose="02000000000000000000" pitchFamily="2" charset="0"/>
                <a:cs typeface="Poppins" panose="02000000000000000000" pitchFamily="2" charset="0"/>
              </a:rPr>
              <a:t>情感化和情节化手法</a:t>
            </a:r>
            <a:endParaRPr lang="en-ID" sz="3600" dirty="0">
              <a:latin typeface="Poppins" panose="02000000000000000000" pitchFamily="2" charset="0"/>
              <a:cs typeface="Poppins" panose="02000000000000000000" pitchFamily="2" charset="0"/>
            </a:endParaRPr>
          </a:p>
        </p:txBody>
      </p:sp>
      <p:cxnSp>
        <p:nvCxnSpPr>
          <p:cNvPr id="54" name="Straight Connector 53"/>
          <p:cNvCxnSpPr/>
          <p:nvPr/>
        </p:nvCxnSpPr>
        <p:spPr>
          <a:xfrm>
            <a:off x="10119322" y="2578943"/>
            <a:ext cx="72701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0119320" y="6411372"/>
            <a:ext cx="72701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9953082" y="1418170"/>
            <a:ext cx="484428" cy="1061829"/>
          </a:xfrm>
          <a:prstGeom prst="rect">
            <a:avLst/>
          </a:prstGeom>
          <a:noFill/>
        </p:spPr>
        <p:txBody>
          <a:bodyPr wrap="none" rtlCol="0">
            <a:spAutoFit/>
          </a:bodyPr>
          <a:lstStyle/>
          <a:p>
            <a:pPr>
              <a:lnSpc>
                <a:spcPct val="200000"/>
              </a:lnSpc>
            </a:pPr>
            <a:r>
              <a:rPr lang="en-US" sz="3600" b="1" dirty="0">
                <a:latin typeface="Poppins" panose="02000000000000000000" pitchFamily="2" charset="0"/>
                <a:cs typeface="Poppins" panose="02000000000000000000" pitchFamily="2" charset="0"/>
              </a:rPr>
              <a:t>+</a:t>
            </a:r>
          </a:p>
        </p:txBody>
      </p:sp>
      <p:sp>
        <p:nvSpPr>
          <p:cNvPr id="68" name="TextBox 67"/>
          <p:cNvSpPr txBox="1"/>
          <p:nvPr/>
        </p:nvSpPr>
        <p:spPr>
          <a:xfrm>
            <a:off x="9953081" y="5229463"/>
            <a:ext cx="484428" cy="1061829"/>
          </a:xfrm>
          <a:prstGeom prst="rect">
            <a:avLst/>
          </a:prstGeom>
          <a:noFill/>
        </p:spPr>
        <p:txBody>
          <a:bodyPr wrap="none" rtlCol="0">
            <a:spAutoFit/>
          </a:bodyPr>
          <a:lstStyle/>
          <a:p>
            <a:pPr>
              <a:lnSpc>
                <a:spcPct val="200000"/>
              </a:lnSpc>
            </a:pPr>
            <a:r>
              <a:rPr lang="en-US" sz="3600" b="1" dirty="0">
                <a:latin typeface="Poppins" panose="02000000000000000000" pitchFamily="2" charset="0"/>
                <a:cs typeface="Poppins" panose="02000000000000000000" pitchFamily="2" charset="0"/>
              </a:rPr>
              <a:t>+</a:t>
            </a:r>
          </a:p>
        </p:txBody>
      </p:sp>
      <p:pic>
        <p:nvPicPr>
          <p:cNvPr id="3" name="图片 2"/>
          <p:cNvPicPr>
            <a:picLocks noChangeAspect="1"/>
          </p:cNvPicPr>
          <p:nvPr/>
        </p:nvPicPr>
        <p:blipFill>
          <a:blip r:embed="rId2"/>
          <a:stretch>
            <a:fillRect/>
          </a:stretch>
        </p:blipFill>
        <p:spPr>
          <a:xfrm>
            <a:off x="9274629" y="6549897"/>
            <a:ext cx="8708571" cy="1994109"/>
          </a:xfrm>
          <a:prstGeom prst="rect">
            <a:avLst/>
          </a:prstGeom>
        </p:spPr>
      </p:pic>
      <p:pic>
        <p:nvPicPr>
          <p:cNvPr id="5" name="图片 4"/>
          <p:cNvPicPr>
            <a:picLocks noChangeAspect="1"/>
          </p:cNvPicPr>
          <p:nvPr/>
        </p:nvPicPr>
        <p:blipFill>
          <a:blip r:embed="rId3"/>
          <a:stretch>
            <a:fillRect/>
          </a:stretch>
        </p:blipFill>
        <p:spPr>
          <a:xfrm>
            <a:off x="9274628" y="2623730"/>
            <a:ext cx="8708573" cy="297975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1E0FAE18-B28C-4B6D-9560-3AF7AA9D7E32}"/>
              </a:ext>
            </a:extLst>
          </p:cNvPr>
          <p:cNvSpPr/>
          <p:nvPr/>
        </p:nvSpPr>
        <p:spPr>
          <a:xfrm>
            <a:off x="16402106" y="3831331"/>
            <a:ext cx="1885894" cy="6455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Rectangle 14">
            <a:extLst>
              <a:ext uri="{FF2B5EF4-FFF2-40B4-BE49-F238E27FC236}">
                <a16:creationId xmlns:a16="http://schemas.microsoft.com/office/drawing/2014/main" id="{777619A1-23E9-4761-A44B-89A06FD05D00}"/>
              </a:ext>
            </a:extLst>
          </p:cNvPr>
          <p:cNvSpPr/>
          <p:nvPr/>
        </p:nvSpPr>
        <p:spPr>
          <a:xfrm>
            <a:off x="0" y="0"/>
            <a:ext cx="18288000" cy="384746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6" name="Freeform: Shape 15">
            <a:extLst>
              <a:ext uri="{FF2B5EF4-FFF2-40B4-BE49-F238E27FC236}">
                <a16:creationId xmlns:a16="http://schemas.microsoft.com/office/drawing/2014/main" id="{8F818D78-06F8-4BE4-B014-D3317184BF64}"/>
              </a:ext>
            </a:extLst>
          </p:cNvPr>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cxnSp>
        <p:nvCxnSpPr>
          <p:cNvPr id="19" name="Straight Connector 18">
            <a:extLst>
              <a:ext uri="{FF2B5EF4-FFF2-40B4-BE49-F238E27FC236}">
                <a16:creationId xmlns:a16="http://schemas.microsoft.com/office/drawing/2014/main" id="{E7621047-83EB-45E0-A225-7476D1C48C23}"/>
              </a:ext>
            </a:extLst>
          </p:cNvPr>
          <p:cNvCxnSpPr>
            <a:cxnSpLocks/>
          </p:cNvCxnSpPr>
          <p:nvPr/>
        </p:nvCxnSpPr>
        <p:spPr>
          <a:xfrm>
            <a:off x="3154680" y="1022379"/>
            <a:ext cx="256032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8E6B89E-18C0-46A2-8362-92FE6C8C3DBC}"/>
              </a:ext>
            </a:extLst>
          </p:cNvPr>
          <p:cNvSpPr txBox="1"/>
          <p:nvPr/>
        </p:nvSpPr>
        <p:spPr>
          <a:xfrm>
            <a:off x="6601598" y="822324"/>
            <a:ext cx="1122422" cy="338554"/>
          </a:xfrm>
          <a:prstGeom prst="rect">
            <a:avLst/>
          </a:prstGeom>
          <a:noFill/>
        </p:spPr>
        <p:txBody>
          <a:bodyPr wrap="none" rtlCol="0">
            <a:spAutoFit/>
          </a:bodyPr>
          <a:lstStyle/>
          <a:p>
            <a:pPr algn="r"/>
            <a:r>
              <a:rPr lang="en-US" sz="1600" spc="300" dirty="0">
                <a:solidFill>
                  <a:schemeClr val="bg1"/>
                </a:solidFill>
                <a:latin typeface="Poppins" panose="00000500000000000000" pitchFamily="2" charset="0"/>
                <a:cs typeface="Poppins" panose="00000500000000000000" pitchFamily="2" charset="0"/>
              </a:rPr>
              <a:t>Page </a:t>
            </a:r>
            <a:fld id="{086875AE-26DA-48A8-8CB6-75FEAFED9C20}" type="slidenum">
              <a:rPr lang="en-US" sz="1600" spc="300" smtClean="0">
                <a:solidFill>
                  <a:schemeClr val="bg1"/>
                </a:solidFill>
                <a:latin typeface="Poppins" panose="00000500000000000000" pitchFamily="2" charset="0"/>
                <a:cs typeface="Poppins" panose="00000500000000000000" pitchFamily="2" charset="0"/>
              </a:rPr>
              <a:pPr algn="r"/>
              <a:t>17</a:t>
            </a:fld>
            <a:endParaRPr lang="en-ID" sz="1600" spc="300" dirty="0">
              <a:solidFill>
                <a:schemeClr val="bg1"/>
              </a:solidFill>
              <a:latin typeface="Poppins" panose="00000500000000000000" pitchFamily="2" charset="0"/>
              <a:cs typeface="Poppins" panose="00000500000000000000" pitchFamily="2" charset="0"/>
            </a:endParaRPr>
          </a:p>
        </p:txBody>
      </p:sp>
      <p:sp>
        <p:nvSpPr>
          <p:cNvPr id="21" name="TextBox 20">
            <a:extLst>
              <a:ext uri="{FF2B5EF4-FFF2-40B4-BE49-F238E27FC236}">
                <a16:creationId xmlns:a16="http://schemas.microsoft.com/office/drawing/2014/main" id="{305BF64F-9B2F-442B-B8EB-3EFBD283FB47}"/>
              </a:ext>
            </a:extLst>
          </p:cNvPr>
          <p:cNvSpPr txBox="1"/>
          <p:nvPr/>
        </p:nvSpPr>
        <p:spPr>
          <a:xfrm>
            <a:off x="448659" y="4627730"/>
            <a:ext cx="9417963" cy="1200329"/>
          </a:xfrm>
          <a:prstGeom prst="rect">
            <a:avLst/>
          </a:prstGeom>
          <a:noFill/>
        </p:spPr>
        <p:txBody>
          <a:bodyPr wrap="none" rtlCol="0">
            <a:spAutoFit/>
          </a:bodyPr>
          <a:lstStyle/>
          <a:p>
            <a:r>
              <a:rPr lang="zh-CN" altLang="en-US" sz="7200" dirty="0">
                <a:latin typeface="Poppins" panose="00000500000000000000" pitchFamily="2" charset="0"/>
                <a:cs typeface="Poppins" panose="00000500000000000000" pitchFamily="2" charset="0"/>
              </a:rPr>
              <a:t>现代大学生的消费心态</a:t>
            </a:r>
            <a:endParaRPr lang="en-ID" altLang="zh-CN" sz="7200" dirty="0">
              <a:latin typeface="Poppins" panose="00000500000000000000" pitchFamily="2" charset="0"/>
              <a:cs typeface="Poppins" panose="00000500000000000000" pitchFamily="2" charset="0"/>
            </a:endParaRPr>
          </a:p>
        </p:txBody>
      </p:sp>
      <p:sp>
        <p:nvSpPr>
          <p:cNvPr id="23" name="TextBox 22">
            <a:extLst>
              <a:ext uri="{FF2B5EF4-FFF2-40B4-BE49-F238E27FC236}">
                <a16:creationId xmlns:a16="http://schemas.microsoft.com/office/drawing/2014/main" id="{31B82177-0BFC-4EF7-92A9-909FBA448DB6}"/>
              </a:ext>
            </a:extLst>
          </p:cNvPr>
          <p:cNvSpPr txBox="1"/>
          <p:nvPr/>
        </p:nvSpPr>
        <p:spPr>
          <a:xfrm>
            <a:off x="944838" y="1687081"/>
            <a:ext cx="16560800" cy="1503425"/>
          </a:xfrm>
          <a:prstGeom prst="rect">
            <a:avLst/>
          </a:prstGeom>
          <a:noFill/>
        </p:spPr>
        <p:txBody>
          <a:bodyPr wrap="square" rtlCol="0">
            <a:spAutoFit/>
          </a:bodyPr>
          <a:lstStyle/>
          <a:p>
            <a:pPr algn="just">
              <a:lnSpc>
                <a:spcPct val="200000"/>
              </a:lnSpc>
            </a:pPr>
            <a:r>
              <a:rPr lang="zh-CN" altLang="en-US" sz="1600" dirty="0">
                <a:solidFill>
                  <a:schemeClr val="bg1"/>
                </a:solidFill>
                <a:latin typeface="Poppins" panose="00000500000000000000" pitchFamily="2" charset="0"/>
                <a:cs typeface="Poppins" panose="00000500000000000000" pitchFamily="2" charset="0"/>
              </a:rPr>
              <a:t>当代大学生的消费心态反映了他们对个人价值观、社会环境以及数字化时代的认知和应对能力。这一群体的消费观念不仅受到家庭背景、教育水平和经济条件的影响，还受到社会文化、科技发展和媒体信息的塑造。家庭背景在塑造大学生的消费观念中扮演着重要角色，而教育水平则在一定程度上决定了他们的消费态度。经济条件也是影响消费观念的重要因素之一，社会文化和科技发展也在塑造大学生的消费观念中起着重要作用。媒体信息向大学生传递各种消费理念和产品信息，进一步影响着他们的消费心态和行为习惯。</a:t>
            </a:r>
            <a:endParaRPr lang="en-ID" sz="1050" dirty="0">
              <a:solidFill>
                <a:schemeClr val="bg1"/>
              </a:solidFill>
              <a:latin typeface="Poppins" panose="00000500000000000000" pitchFamily="2" charset="0"/>
              <a:cs typeface="Poppins" panose="00000500000000000000" pitchFamily="2" charset="0"/>
            </a:endParaRPr>
          </a:p>
        </p:txBody>
      </p:sp>
      <p:sp>
        <p:nvSpPr>
          <p:cNvPr id="24" name="TextBox 23">
            <a:extLst>
              <a:ext uri="{FF2B5EF4-FFF2-40B4-BE49-F238E27FC236}">
                <a16:creationId xmlns:a16="http://schemas.microsoft.com/office/drawing/2014/main" id="{3093B899-21E9-4BD8-B138-3AC06C4A3F6F}"/>
              </a:ext>
            </a:extLst>
          </p:cNvPr>
          <p:cNvSpPr txBox="1"/>
          <p:nvPr/>
        </p:nvSpPr>
        <p:spPr>
          <a:xfrm>
            <a:off x="862686" y="6428120"/>
            <a:ext cx="1107996" cy="571760"/>
          </a:xfrm>
          <a:prstGeom prst="rect">
            <a:avLst/>
          </a:prstGeom>
          <a:noFill/>
        </p:spPr>
        <p:txBody>
          <a:bodyPr wrap="none" rtlCol="0">
            <a:spAutoFit/>
          </a:bodyPr>
          <a:lstStyle/>
          <a:p>
            <a:pPr>
              <a:lnSpc>
                <a:spcPct val="200000"/>
              </a:lnSpc>
            </a:pPr>
            <a:r>
              <a:rPr lang="zh-CN" altLang="en-US" dirty="0">
                <a:latin typeface="Poppins" panose="00000500000000000000" pitchFamily="2" charset="0"/>
                <a:ea typeface="等线" panose="02010600030101010101" pitchFamily="2" charset="-122"/>
                <a:cs typeface="Times New Roman" panose="02020603050405020304" pitchFamily="18" charset="0"/>
              </a:rPr>
              <a:t>消费渠道</a:t>
            </a:r>
            <a:endParaRPr lang="en-US" sz="2000" dirty="0">
              <a:latin typeface="Poppins" panose="00000500000000000000" pitchFamily="2" charset="0"/>
              <a:cs typeface="Poppins" panose="00000500000000000000" pitchFamily="2" charset="0"/>
            </a:endParaRPr>
          </a:p>
        </p:txBody>
      </p:sp>
      <p:sp>
        <p:nvSpPr>
          <p:cNvPr id="25" name="TextBox 24">
            <a:extLst>
              <a:ext uri="{FF2B5EF4-FFF2-40B4-BE49-F238E27FC236}">
                <a16:creationId xmlns:a16="http://schemas.microsoft.com/office/drawing/2014/main" id="{B3E0772D-D0C6-46D7-889D-FF91711816A4}"/>
              </a:ext>
            </a:extLst>
          </p:cNvPr>
          <p:cNvSpPr txBox="1"/>
          <p:nvPr/>
        </p:nvSpPr>
        <p:spPr>
          <a:xfrm>
            <a:off x="862686" y="7095015"/>
            <a:ext cx="2954655" cy="1125757"/>
          </a:xfrm>
          <a:prstGeom prst="rect">
            <a:avLst/>
          </a:prstGeom>
          <a:noFill/>
        </p:spPr>
        <p:txBody>
          <a:bodyPr wrap="none" rtlCol="0">
            <a:spAutoFit/>
          </a:bodyPr>
          <a:lstStyle/>
          <a:p>
            <a:pPr>
              <a:lnSpc>
                <a:spcPct val="200000"/>
              </a:lnSpc>
            </a:pPr>
            <a:r>
              <a:rPr lang="zh-CN" altLang="en-US" sz="1800" dirty="0">
                <a:latin typeface="Poppins" panose="00000500000000000000" pitchFamily="2" charset="0"/>
                <a:cs typeface="Poppins" panose="00000500000000000000" pitchFamily="2" charset="0"/>
              </a:rPr>
              <a:t>对</a:t>
            </a:r>
            <a:r>
              <a:rPr lang="zh-CN" altLang="zh-CN" sz="1800" dirty="0">
                <a:latin typeface="Poppins" panose="00000500000000000000" pitchFamily="2" charset="0"/>
                <a:cs typeface="Poppins" panose="00000500000000000000" pitchFamily="2" charset="0"/>
              </a:rPr>
              <a:t>信用卡或分期付款</a:t>
            </a:r>
            <a:r>
              <a:rPr lang="zh-CN" altLang="en-US" sz="1800" dirty="0">
                <a:latin typeface="Poppins" panose="00000500000000000000" pitchFamily="2" charset="0"/>
                <a:cs typeface="Poppins" panose="00000500000000000000" pitchFamily="2" charset="0"/>
              </a:rPr>
              <a:t>的态度</a:t>
            </a:r>
            <a:endParaRPr lang="en-ID" altLang="zh-CN" sz="1800" dirty="0">
              <a:latin typeface="Poppins" panose="00000500000000000000" pitchFamily="2" charset="0"/>
              <a:cs typeface="Poppins" panose="00000500000000000000" pitchFamily="2" charset="0"/>
            </a:endParaRPr>
          </a:p>
          <a:p>
            <a:pPr>
              <a:lnSpc>
                <a:spcPct val="200000"/>
              </a:lnSpc>
            </a:pPr>
            <a:endParaRPr lang="en-US" spc="300" dirty="0">
              <a:latin typeface="Poppins" panose="00000500000000000000" pitchFamily="2" charset="0"/>
              <a:cs typeface="Poppins" panose="00000500000000000000" pitchFamily="2" charset="0"/>
            </a:endParaRPr>
          </a:p>
        </p:txBody>
      </p:sp>
      <p:sp>
        <p:nvSpPr>
          <p:cNvPr id="26" name="TextBox 25">
            <a:extLst>
              <a:ext uri="{FF2B5EF4-FFF2-40B4-BE49-F238E27FC236}">
                <a16:creationId xmlns:a16="http://schemas.microsoft.com/office/drawing/2014/main" id="{B9346F35-AB9D-4409-AA98-655F34521318}"/>
              </a:ext>
            </a:extLst>
          </p:cNvPr>
          <p:cNvSpPr txBox="1"/>
          <p:nvPr/>
        </p:nvSpPr>
        <p:spPr>
          <a:xfrm>
            <a:off x="5157640" y="6428120"/>
            <a:ext cx="1642390" cy="571760"/>
          </a:xfrm>
          <a:prstGeom prst="rect">
            <a:avLst/>
          </a:prstGeom>
          <a:noFill/>
        </p:spPr>
        <p:txBody>
          <a:bodyPr wrap="square" rtlCol="0">
            <a:spAutoFit/>
          </a:bodyPr>
          <a:lstStyle/>
          <a:p>
            <a:pPr>
              <a:lnSpc>
                <a:spcPct val="200000"/>
              </a:lnSpc>
            </a:pPr>
            <a:r>
              <a:rPr lang="zh-CN" altLang="zh-CN" sz="1800" dirty="0">
                <a:effectLst/>
                <a:ea typeface="等线" panose="02010600030101010101" pitchFamily="2" charset="-122"/>
                <a:cs typeface="Times New Roman" panose="02020603050405020304" pitchFamily="18" charset="0"/>
              </a:rPr>
              <a:t>购物因素</a:t>
            </a:r>
            <a:endParaRPr lang="en-US" sz="2000" dirty="0">
              <a:latin typeface="Poppins" panose="00000500000000000000" pitchFamily="2" charset="0"/>
              <a:cs typeface="Poppins" panose="00000500000000000000" pitchFamily="2" charset="0"/>
            </a:endParaRPr>
          </a:p>
        </p:txBody>
      </p:sp>
      <p:sp>
        <p:nvSpPr>
          <p:cNvPr id="27" name="TextBox 26">
            <a:extLst>
              <a:ext uri="{FF2B5EF4-FFF2-40B4-BE49-F238E27FC236}">
                <a16:creationId xmlns:a16="http://schemas.microsoft.com/office/drawing/2014/main" id="{74D5F583-0CE5-41C2-A836-432172DD7269}"/>
              </a:ext>
            </a:extLst>
          </p:cNvPr>
          <p:cNvSpPr txBox="1"/>
          <p:nvPr/>
        </p:nvSpPr>
        <p:spPr>
          <a:xfrm>
            <a:off x="5157640" y="7097452"/>
            <a:ext cx="1338828" cy="569323"/>
          </a:xfrm>
          <a:prstGeom prst="rect">
            <a:avLst/>
          </a:prstGeom>
          <a:noFill/>
        </p:spPr>
        <p:txBody>
          <a:bodyPr wrap="none" rtlCol="0">
            <a:spAutoFit/>
          </a:bodyPr>
          <a:lstStyle/>
          <a:p>
            <a:pPr>
              <a:lnSpc>
                <a:spcPct val="200000"/>
              </a:lnSpc>
            </a:pPr>
            <a:r>
              <a:rPr lang="zh-CN" altLang="en-US">
                <a:ea typeface="等线" panose="02010600030101010101" pitchFamily="2" charset="-122"/>
                <a:cs typeface="Times New Roman" panose="02020603050405020304" pitchFamily="18" charset="0"/>
              </a:rPr>
              <a:t>购物驱动力</a:t>
            </a:r>
            <a:endParaRPr lang="en-US" dirty="0">
              <a:ea typeface="等线" panose="02010600030101010101" pitchFamily="2" charset="-122"/>
              <a:cs typeface="Times New Roman" panose="02020603050405020304" pitchFamily="18" charset="0"/>
            </a:endParaRPr>
          </a:p>
        </p:txBody>
      </p:sp>
      <p:cxnSp>
        <p:nvCxnSpPr>
          <p:cNvPr id="17" name="Straight Connector 16">
            <a:extLst>
              <a:ext uri="{FF2B5EF4-FFF2-40B4-BE49-F238E27FC236}">
                <a16:creationId xmlns:a16="http://schemas.microsoft.com/office/drawing/2014/main" id="{886D4F1D-350B-427A-BEB0-617FBAFA4101}"/>
              </a:ext>
            </a:extLst>
          </p:cNvPr>
          <p:cNvCxnSpPr>
            <a:cxnSpLocks/>
          </p:cNvCxnSpPr>
          <p:nvPr/>
        </p:nvCxnSpPr>
        <p:spPr>
          <a:xfrm>
            <a:off x="944838" y="7112323"/>
            <a:ext cx="253999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98C59BB-1B5C-48C2-8EA4-7A75F018F960}"/>
              </a:ext>
            </a:extLst>
          </p:cNvPr>
          <p:cNvCxnSpPr>
            <a:cxnSpLocks/>
          </p:cNvCxnSpPr>
          <p:nvPr/>
        </p:nvCxnSpPr>
        <p:spPr>
          <a:xfrm>
            <a:off x="5222896" y="7112323"/>
            <a:ext cx="253999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图片占位符 3">
            <a:extLst>
              <a:ext uri="{FF2B5EF4-FFF2-40B4-BE49-F238E27FC236}">
                <a16:creationId xmlns:a16="http://schemas.microsoft.com/office/drawing/2014/main" id="{2B6F65E6-2FC8-8F4D-AA58-DB3105CA2EC0}"/>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17408" b="17408"/>
          <a:stretch>
            <a:fillRect/>
          </a:stretch>
        </p:blipFill>
        <p:spPr/>
      </p:pic>
    </p:spTree>
    <p:extLst>
      <p:ext uri="{BB962C8B-B14F-4D97-AF65-F5344CB8AC3E}">
        <p14:creationId xmlns:p14="http://schemas.microsoft.com/office/powerpoint/2010/main" val="2519202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A85E8BFF-8536-48E6-8DD1-C6F0B602E262}"/>
              </a:ext>
            </a:extLst>
          </p:cNvPr>
          <p:cNvSpPr txBox="1"/>
          <p:nvPr/>
        </p:nvSpPr>
        <p:spPr>
          <a:xfrm>
            <a:off x="863600" y="870425"/>
            <a:ext cx="284052" cy="338554"/>
          </a:xfrm>
          <a:prstGeom prst="rect">
            <a:avLst/>
          </a:prstGeom>
          <a:noFill/>
        </p:spPr>
        <p:txBody>
          <a:bodyPr wrap="none" rtlCol="0">
            <a:spAutoFit/>
          </a:bodyPr>
          <a:lstStyle/>
          <a:p>
            <a:r>
              <a:rPr lang="en-US" sz="1600" spc="300" dirty="0">
                <a:latin typeface="Poppins" panose="00000500000000000000" pitchFamily="2" charset="0"/>
                <a:cs typeface="Poppins" panose="00000500000000000000" pitchFamily="2" charset="0"/>
              </a:rPr>
              <a:t> </a:t>
            </a:r>
            <a:endParaRPr lang="en-ID" sz="1600" spc="300" dirty="0">
              <a:latin typeface="Poppins" panose="00000500000000000000" pitchFamily="2" charset="0"/>
              <a:cs typeface="Poppins" panose="00000500000000000000" pitchFamily="2" charset="0"/>
            </a:endParaRPr>
          </a:p>
        </p:txBody>
      </p:sp>
      <p:sp>
        <p:nvSpPr>
          <p:cNvPr id="44" name="TextBox 43">
            <a:extLst>
              <a:ext uri="{FF2B5EF4-FFF2-40B4-BE49-F238E27FC236}">
                <a16:creationId xmlns:a16="http://schemas.microsoft.com/office/drawing/2014/main" id="{CE476A88-F5EA-422B-AF3A-D06DD2EDE63F}"/>
              </a:ext>
            </a:extLst>
          </p:cNvPr>
          <p:cNvSpPr txBox="1"/>
          <p:nvPr/>
        </p:nvSpPr>
        <p:spPr>
          <a:xfrm>
            <a:off x="16309991" y="870425"/>
            <a:ext cx="1114408" cy="338554"/>
          </a:xfrm>
          <a:prstGeom prst="rect">
            <a:avLst/>
          </a:prstGeom>
          <a:noFill/>
        </p:spPr>
        <p:txBody>
          <a:bodyPr wrap="none" rtlCol="0">
            <a:spAutoFit/>
          </a:bodyPr>
          <a:lstStyle/>
          <a:p>
            <a:pPr algn="r"/>
            <a:r>
              <a:rPr lang="en-US" sz="1600" spc="300" dirty="0">
                <a:latin typeface="Poppins" panose="00000500000000000000" pitchFamily="2" charset="0"/>
                <a:cs typeface="Poppins" panose="00000500000000000000" pitchFamily="2" charset="0"/>
              </a:rPr>
              <a:t>Page </a:t>
            </a:r>
            <a:fld id="{086875AE-26DA-48A8-8CB6-75FEAFED9C20}" type="slidenum">
              <a:rPr lang="en-US" sz="1600" spc="300" smtClean="0">
                <a:latin typeface="Poppins" panose="00000500000000000000" pitchFamily="2" charset="0"/>
                <a:cs typeface="Poppins" panose="00000500000000000000" pitchFamily="2" charset="0"/>
              </a:rPr>
              <a:pPr algn="r"/>
              <a:t>18</a:t>
            </a:fld>
            <a:endParaRPr lang="en-ID" sz="1600" spc="300" dirty="0">
              <a:latin typeface="Poppins" panose="00000500000000000000" pitchFamily="2" charset="0"/>
              <a:cs typeface="Poppins" panose="00000500000000000000" pitchFamily="2" charset="0"/>
            </a:endParaRPr>
          </a:p>
        </p:txBody>
      </p:sp>
      <p:sp>
        <p:nvSpPr>
          <p:cNvPr id="49" name="Rectangle 48">
            <a:extLst>
              <a:ext uri="{FF2B5EF4-FFF2-40B4-BE49-F238E27FC236}">
                <a16:creationId xmlns:a16="http://schemas.microsoft.com/office/drawing/2014/main" id="{EF50B3AF-C8EC-45B9-814B-9BE21D3EA10B}"/>
              </a:ext>
            </a:extLst>
          </p:cNvPr>
          <p:cNvSpPr/>
          <p:nvPr/>
        </p:nvSpPr>
        <p:spPr>
          <a:xfrm>
            <a:off x="16527439" y="8523606"/>
            <a:ext cx="1760560" cy="17633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0" name="Freeform: Shape 49">
            <a:extLst>
              <a:ext uri="{FF2B5EF4-FFF2-40B4-BE49-F238E27FC236}">
                <a16:creationId xmlns:a16="http://schemas.microsoft.com/office/drawing/2014/main" id="{B2BBD62A-A1E4-4E8A-A6F4-AA9E7684D13C}"/>
              </a:ext>
            </a:extLst>
          </p:cNvPr>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1" name="TextBox 50">
            <a:extLst>
              <a:ext uri="{FF2B5EF4-FFF2-40B4-BE49-F238E27FC236}">
                <a16:creationId xmlns:a16="http://schemas.microsoft.com/office/drawing/2014/main" id="{2D19E801-B06C-4996-8411-9F198455EFAA}"/>
              </a:ext>
            </a:extLst>
          </p:cNvPr>
          <p:cNvSpPr txBox="1"/>
          <p:nvPr/>
        </p:nvSpPr>
        <p:spPr>
          <a:xfrm>
            <a:off x="863600" y="9126121"/>
            <a:ext cx="245580" cy="338554"/>
          </a:xfrm>
          <a:prstGeom prst="rect">
            <a:avLst/>
          </a:prstGeom>
          <a:noFill/>
        </p:spPr>
        <p:txBody>
          <a:bodyPr wrap="none" rtlCol="0">
            <a:spAutoFit/>
          </a:bodyPr>
          <a:lstStyle/>
          <a:p>
            <a:r>
              <a:rPr lang="en-US" sz="1600" dirty="0">
                <a:latin typeface="Poppins" panose="00000500000000000000" pitchFamily="2" charset="0"/>
                <a:cs typeface="Poppins" panose="00000500000000000000" pitchFamily="2" charset="0"/>
              </a:rPr>
              <a:t> </a:t>
            </a:r>
            <a:endParaRPr lang="en-ID" sz="1600" dirty="0">
              <a:latin typeface="Poppins" panose="00000500000000000000" pitchFamily="2" charset="0"/>
              <a:cs typeface="Poppins" panose="00000500000000000000" pitchFamily="2" charset="0"/>
            </a:endParaRPr>
          </a:p>
        </p:txBody>
      </p:sp>
      <p:sp>
        <p:nvSpPr>
          <p:cNvPr id="52" name="Rectangle 51">
            <a:extLst>
              <a:ext uri="{FF2B5EF4-FFF2-40B4-BE49-F238E27FC236}">
                <a16:creationId xmlns:a16="http://schemas.microsoft.com/office/drawing/2014/main" id="{F47DDA92-FB20-4D51-B0CE-8B1863F71FEA}"/>
              </a:ext>
            </a:extLst>
          </p:cNvPr>
          <p:cNvSpPr/>
          <p:nvPr/>
        </p:nvSpPr>
        <p:spPr>
          <a:xfrm>
            <a:off x="863600" y="2165560"/>
            <a:ext cx="492760" cy="60039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0" name="TextBox 59">
            <a:extLst>
              <a:ext uri="{FF2B5EF4-FFF2-40B4-BE49-F238E27FC236}">
                <a16:creationId xmlns:a16="http://schemas.microsoft.com/office/drawing/2014/main" id="{C5787139-6FA7-4227-9F2F-95C5F622C4F8}"/>
              </a:ext>
            </a:extLst>
          </p:cNvPr>
          <p:cNvSpPr txBox="1"/>
          <p:nvPr/>
        </p:nvSpPr>
        <p:spPr>
          <a:xfrm>
            <a:off x="8973207" y="2692148"/>
            <a:ext cx="5314275" cy="1631216"/>
          </a:xfrm>
          <a:prstGeom prst="rect">
            <a:avLst/>
          </a:prstGeom>
          <a:noFill/>
        </p:spPr>
        <p:txBody>
          <a:bodyPr wrap="none" rtlCol="0">
            <a:spAutoFit/>
          </a:bodyPr>
          <a:lstStyle/>
          <a:p>
            <a:r>
              <a:rPr lang="zh-CN" altLang="en-US" sz="10000" dirty="0">
                <a:latin typeface="Poppins" panose="00000500000000000000" pitchFamily="2" charset="0"/>
                <a:cs typeface="Poppins" panose="00000500000000000000" pitchFamily="2" charset="0"/>
              </a:rPr>
              <a:t>消费渠道</a:t>
            </a:r>
            <a:endParaRPr lang="en-ID" sz="10000" dirty="0">
              <a:latin typeface="Poppins" panose="00000500000000000000" pitchFamily="2" charset="0"/>
              <a:cs typeface="Poppins" panose="00000500000000000000" pitchFamily="2" charset="0"/>
            </a:endParaRPr>
          </a:p>
        </p:txBody>
      </p:sp>
      <p:pic>
        <p:nvPicPr>
          <p:cNvPr id="4" name="图片占位符 3">
            <a:extLst>
              <a:ext uri="{FF2B5EF4-FFF2-40B4-BE49-F238E27FC236}">
                <a16:creationId xmlns:a16="http://schemas.microsoft.com/office/drawing/2014/main" id="{3AC10E48-6D13-774C-B1A1-30471A36D6F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357" b="16357"/>
          <a:stretch>
            <a:fillRect/>
          </a:stretch>
        </p:blipFill>
        <p:spPr/>
      </p:pic>
      <p:pic>
        <p:nvPicPr>
          <p:cNvPr id="7" name="图片占位符 6">
            <a:extLst>
              <a:ext uri="{FF2B5EF4-FFF2-40B4-BE49-F238E27FC236}">
                <a16:creationId xmlns:a16="http://schemas.microsoft.com/office/drawing/2014/main" id="{39476A5F-9509-C64F-A129-0C0D20BC1E94}"/>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2447" b="22447"/>
          <a:stretch>
            <a:fillRect/>
          </a:stretch>
        </p:blipFill>
        <p:spPr/>
      </p:pic>
      <p:pic>
        <p:nvPicPr>
          <p:cNvPr id="5" name="图片 4">
            <a:extLst>
              <a:ext uri="{FF2B5EF4-FFF2-40B4-BE49-F238E27FC236}">
                <a16:creationId xmlns:a16="http://schemas.microsoft.com/office/drawing/2014/main" id="{B4E07884-F207-2692-EF1B-8383EBB174D0}"/>
              </a:ext>
            </a:extLst>
          </p:cNvPr>
          <p:cNvPicPr>
            <a:picLocks noChangeAspect="1"/>
          </p:cNvPicPr>
          <p:nvPr/>
        </p:nvPicPr>
        <p:blipFill>
          <a:blip r:embed="rId4"/>
          <a:stretch>
            <a:fillRect/>
          </a:stretch>
        </p:blipFill>
        <p:spPr>
          <a:xfrm>
            <a:off x="8739524" y="5143500"/>
            <a:ext cx="8668195" cy="2108308"/>
          </a:xfrm>
          <a:prstGeom prst="rect">
            <a:avLst/>
          </a:prstGeom>
        </p:spPr>
      </p:pic>
    </p:spTree>
    <p:extLst>
      <p:ext uri="{BB962C8B-B14F-4D97-AF65-F5344CB8AC3E}">
        <p14:creationId xmlns:p14="http://schemas.microsoft.com/office/powerpoint/2010/main" val="557849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0FE92D-FAC7-4FBA-8CB4-C0878A44DEEA}"/>
              </a:ext>
            </a:extLst>
          </p:cNvPr>
          <p:cNvSpPr txBox="1"/>
          <p:nvPr/>
        </p:nvSpPr>
        <p:spPr>
          <a:xfrm>
            <a:off x="863600" y="870425"/>
            <a:ext cx="284052" cy="338554"/>
          </a:xfrm>
          <a:prstGeom prst="rect">
            <a:avLst/>
          </a:prstGeom>
          <a:noFill/>
        </p:spPr>
        <p:txBody>
          <a:bodyPr wrap="none" rtlCol="0">
            <a:spAutoFit/>
          </a:bodyPr>
          <a:lstStyle/>
          <a:p>
            <a:r>
              <a:rPr lang="en-US" sz="1600" spc="300" dirty="0">
                <a:latin typeface="Poppins" panose="00000500000000000000" pitchFamily="2" charset="0"/>
                <a:cs typeface="Poppins" panose="00000500000000000000" pitchFamily="2" charset="0"/>
              </a:rPr>
              <a:t> </a:t>
            </a:r>
            <a:endParaRPr lang="en-ID" sz="1600" spc="300" dirty="0">
              <a:latin typeface="Poppins" panose="00000500000000000000" pitchFamily="2" charset="0"/>
              <a:cs typeface="Poppins" panose="00000500000000000000" pitchFamily="2" charset="0"/>
            </a:endParaRPr>
          </a:p>
        </p:txBody>
      </p:sp>
      <p:sp>
        <p:nvSpPr>
          <p:cNvPr id="3" name="TextBox 2">
            <a:extLst>
              <a:ext uri="{FF2B5EF4-FFF2-40B4-BE49-F238E27FC236}">
                <a16:creationId xmlns:a16="http://schemas.microsoft.com/office/drawing/2014/main" id="{91BF2C5A-0BFB-47B2-AC23-405238D82AD4}"/>
              </a:ext>
            </a:extLst>
          </p:cNvPr>
          <p:cNvSpPr txBox="1"/>
          <p:nvPr/>
        </p:nvSpPr>
        <p:spPr>
          <a:xfrm>
            <a:off x="16309991" y="870425"/>
            <a:ext cx="1114408" cy="338554"/>
          </a:xfrm>
          <a:prstGeom prst="rect">
            <a:avLst/>
          </a:prstGeom>
          <a:noFill/>
        </p:spPr>
        <p:txBody>
          <a:bodyPr wrap="none" rtlCol="0">
            <a:spAutoFit/>
          </a:bodyPr>
          <a:lstStyle/>
          <a:p>
            <a:pPr algn="r"/>
            <a:r>
              <a:rPr lang="en-US" sz="1600" spc="300" dirty="0">
                <a:latin typeface="Poppins" panose="00000500000000000000" pitchFamily="2" charset="0"/>
                <a:cs typeface="Poppins" panose="00000500000000000000" pitchFamily="2" charset="0"/>
              </a:rPr>
              <a:t>Page </a:t>
            </a:r>
            <a:fld id="{086875AE-26DA-48A8-8CB6-75FEAFED9C20}" type="slidenum">
              <a:rPr lang="en-US" sz="1600" spc="300" smtClean="0">
                <a:latin typeface="Poppins" panose="00000500000000000000" pitchFamily="2" charset="0"/>
                <a:cs typeface="Poppins" panose="00000500000000000000" pitchFamily="2" charset="0"/>
              </a:rPr>
              <a:pPr algn="r"/>
              <a:t>19</a:t>
            </a:fld>
            <a:endParaRPr lang="en-ID" sz="1600" spc="300" dirty="0">
              <a:latin typeface="Poppins" panose="00000500000000000000" pitchFamily="2" charset="0"/>
              <a:cs typeface="Poppins" panose="00000500000000000000" pitchFamily="2" charset="0"/>
            </a:endParaRPr>
          </a:p>
        </p:txBody>
      </p:sp>
      <p:sp>
        <p:nvSpPr>
          <p:cNvPr id="4" name="TextBox 3">
            <a:extLst>
              <a:ext uri="{FF2B5EF4-FFF2-40B4-BE49-F238E27FC236}">
                <a16:creationId xmlns:a16="http://schemas.microsoft.com/office/drawing/2014/main" id="{566569E3-12B8-43A0-ADCD-34D4F2047F9E}"/>
              </a:ext>
            </a:extLst>
          </p:cNvPr>
          <p:cNvSpPr txBox="1"/>
          <p:nvPr/>
        </p:nvSpPr>
        <p:spPr>
          <a:xfrm>
            <a:off x="875411" y="8251477"/>
            <a:ext cx="245580" cy="338554"/>
          </a:xfrm>
          <a:prstGeom prst="rect">
            <a:avLst/>
          </a:prstGeom>
          <a:noFill/>
        </p:spPr>
        <p:txBody>
          <a:bodyPr wrap="none" rtlCol="0">
            <a:spAutoFit/>
          </a:bodyPr>
          <a:lstStyle/>
          <a:p>
            <a:r>
              <a:rPr lang="en-US" sz="1600" dirty="0">
                <a:latin typeface="Poppins" panose="00000500000000000000" pitchFamily="2" charset="0"/>
                <a:cs typeface="Poppins" panose="00000500000000000000" pitchFamily="2" charset="0"/>
              </a:rPr>
              <a:t> </a:t>
            </a:r>
            <a:endParaRPr lang="en-ID" sz="1600" dirty="0">
              <a:latin typeface="Poppins" panose="00000500000000000000" pitchFamily="2" charset="0"/>
              <a:cs typeface="Poppins" panose="00000500000000000000" pitchFamily="2" charset="0"/>
            </a:endParaRPr>
          </a:p>
        </p:txBody>
      </p:sp>
      <p:sp>
        <p:nvSpPr>
          <p:cNvPr id="5" name="Rectangle 4">
            <a:extLst>
              <a:ext uri="{FF2B5EF4-FFF2-40B4-BE49-F238E27FC236}">
                <a16:creationId xmlns:a16="http://schemas.microsoft.com/office/drawing/2014/main" id="{9FD7780D-4B05-4F87-B8B0-5FFA74C9BC04}"/>
              </a:ext>
            </a:extLst>
          </p:cNvPr>
          <p:cNvSpPr/>
          <p:nvPr/>
        </p:nvSpPr>
        <p:spPr>
          <a:xfrm>
            <a:off x="16527439" y="8523606"/>
            <a:ext cx="1760560" cy="1763394"/>
          </a:xfrm>
          <a:prstGeom prst="rect">
            <a:avLst/>
          </a:prstGeom>
          <a:solidFill>
            <a:schemeClr val="accent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Freeform: Shape 5">
            <a:extLst>
              <a:ext uri="{FF2B5EF4-FFF2-40B4-BE49-F238E27FC236}">
                <a16:creationId xmlns:a16="http://schemas.microsoft.com/office/drawing/2014/main" id="{AFEA2DAC-7A17-4617-AD30-98C6C742AC99}"/>
              </a:ext>
            </a:extLst>
          </p:cNvPr>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7" name="Rectangle 6">
            <a:extLst>
              <a:ext uri="{FF2B5EF4-FFF2-40B4-BE49-F238E27FC236}">
                <a16:creationId xmlns:a16="http://schemas.microsoft.com/office/drawing/2014/main" id="{DA18EEC8-2A10-4A19-A9AF-D25873BA11E5}"/>
              </a:ext>
            </a:extLst>
          </p:cNvPr>
          <p:cNvSpPr/>
          <p:nvPr/>
        </p:nvSpPr>
        <p:spPr>
          <a:xfrm>
            <a:off x="9911523" y="1869743"/>
            <a:ext cx="6615916" cy="665385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aphicFrame>
        <p:nvGraphicFramePr>
          <p:cNvPr id="8" name="Chart 7">
            <a:extLst>
              <a:ext uri="{FF2B5EF4-FFF2-40B4-BE49-F238E27FC236}">
                <a16:creationId xmlns:a16="http://schemas.microsoft.com/office/drawing/2014/main" id="{B451C4A7-9F4B-4503-B87B-2FD875C0C840}"/>
              </a:ext>
            </a:extLst>
          </p:cNvPr>
          <p:cNvGraphicFramePr/>
          <p:nvPr/>
        </p:nvGraphicFramePr>
        <p:xfrm>
          <a:off x="10347296" y="2565779"/>
          <a:ext cx="5744368" cy="5234494"/>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4EE9D1E9-7368-41B2-9D00-FD6DF671FF50}"/>
              </a:ext>
            </a:extLst>
          </p:cNvPr>
          <p:cNvSpPr txBox="1"/>
          <p:nvPr/>
        </p:nvSpPr>
        <p:spPr>
          <a:xfrm>
            <a:off x="916613" y="2565779"/>
            <a:ext cx="5480988" cy="1631216"/>
          </a:xfrm>
          <a:prstGeom prst="rect">
            <a:avLst/>
          </a:prstGeom>
          <a:noFill/>
        </p:spPr>
        <p:txBody>
          <a:bodyPr wrap="none" rtlCol="0">
            <a:spAutoFit/>
          </a:bodyPr>
          <a:lstStyle/>
          <a:p>
            <a:r>
              <a:rPr lang="zh-CN" altLang="en-US" sz="10000" dirty="0">
                <a:latin typeface="Poppins" panose="00000500000000000000" pitchFamily="2" charset="0"/>
                <a:cs typeface="Poppins" panose="00000500000000000000" pitchFamily="2" charset="0"/>
              </a:rPr>
              <a:t>购物因素</a:t>
            </a:r>
            <a:endParaRPr lang="en-ID" sz="10000" dirty="0">
              <a:latin typeface="Poppins" panose="00000500000000000000" pitchFamily="2" charset="0"/>
              <a:cs typeface="Poppins" panose="00000500000000000000" pitchFamily="2" charset="0"/>
            </a:endParaRPr>
          </a:p>
        </p:txBody>
      </p:sp>
      <p:cxnSp>
        <p:nvCxnSpPr>
          <p:cNvPr id="11" name="Straight Connector 10">
            <a:extLst>
              <a:ext uri="{FF2B5EF4-FFF2-40B4-BE49-F238E27FC236}">
                <a16:creationId xmlns:a16="http://schemas.microsoft.com/office/drawing/2014/main" id="{E08013E5-441F-4E32-B519-EFC706F0666A}"/>
              </a:ext>
            </a:extLst>
          </p:cNvPr>
          <p:cNvCxnSpPr>
            <a:cxnSpLocks/>
          </p:cNvCxnSpPr>
          <p:nvPr/>
        </p:nvCxnSpPr>
        <p:spPr>
          <a:xfrm>
            <a:off x="875411" y="5398258"/>
            <a:ext cx="28956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A8B07E0-A9ED-4305-8FE7-8DE3039B9497}"/>
              </a:ext>
            </a:extLst>
          </p:cNvPr>
          <p:cNvSpPr txBox="1"/>
          <p:nvPr/>
        </p:nvSpPr>
        <p:spPr>
          <a:xfrm>
            <a:off x="875411" y="4793995"/>
            <a:ext cx="1853392" cy="461665"/>
          </a:xfrm>
          <a:prstGeom prst="rect">
            <a:avLst/>
          </a:prstGeom>
          <a:noFill/>
        </p:spPr>
        <p:txBody>
          <a:bodyPr wrap="none" rtlCol="0">
            <a:spAutoFit/>
          </a:bodyPr>
          <a:lstStyle/>
          <a:p>
            <a:r>
              <a:rPr lang="en-US" sz="2400" dirty="0">
                <a:latin typeface="Poppins" panose="00000500000000000000" pitchFamily="2" charset="0"/>
                <a:cs typeface="Poppins" panose="00000500000000000000" pitchFamily="2" charset="0"/>
              </a:rPr>
              <a:t>01. </a:t>
            </a:r>
            <a:r>
              <a:rPr lang="zh-CN" altLang="en-US" sz="2400" dirty="0">
                <a:latin typeface="Poppins" panose="00000500000000000000" pitchFamily="2" charset="0"/>
                <a:cs typeface="Poppins" panose="00000500000000000000" pitchFamily="2" charset="0"/>
              </a:rPr>
              <a:t>质量至上</a:t>
            </a:r>
            <a:endParaRPr lang="en-ID" sz="2400" dirty="0">
              <a:latin typeface="Poppins" panose="00000500000000000000" pitchFamily="2" charset="0"/>
              <a:cs typeface="Poppins" panose="00000500000000000000" pitchFamily="2" charset="0"/>
            </a:endParaRPr>
          </a:p>
        </p:txBody>
      </p:sp>
      <p:cxnSp>
        <p:nvCxnSpPr>
          <p:cNvPr id="13" name="Straight Connector 12">
            <a:extLst>
              <a:ext uri="{FF2B5EF4-FFF2-40B4-BE49-F238E27FC236}">
                <a16:creationId xmlns:a16="http://schemas.microsoft.com/office/drawing/2014/main" id="{0AAB7E85-2B34-4F13-A302-97D6F4019DAA}"/>
              </a:ext>
            </a:extLst>
          </p:cNvPr>
          <p:cNvCxnSpPr>
            <a:cxnSpLocks/>
          </p:cNvCxnSpPr>
          <p:nvPr/>
        </p:nvCxnSpPr>
        <p:spPr>
          <a:xfrm>
            <a:off x="5334167" y="5398258"/>
            <a:ext cx="28956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1C5BF65-B98F-424E-BCA5-FB3DFD3317AE}"/>
              </a:ext>
            </a:extLst>
          </p:cNvPr>
          <p:cNvSpPr txBox="1"/>
          <p:nvPr/>
        </p:nvSpPr>
        <p:spPr>
          <a:xfrm>
            <a:off x="5334167" y="4793995"/>
            <a:ext cx="1931939" cy="461665"/>
          </a:xfrm>
          <a:prstGeom prst="rect">
            <a:avLst/>
          </a:prstGeom>
          <a:noFill/>
        </p:spPr>
        <p:txBody>
          <a:bodyPr wrap="none" rtlCol="0">
            <a:spAutoFit/>
          </a:bodyPr>
          <a:lstStyle/>
          <a:p>
            <a:r>
              <a:rPr lang="en-US" sz="2400" dirty="0">
                <a:latin typeface="Poppins" panose="00000500000000000000" pitchFamily="2" charset="0"/>
                <a:cs typeface="Poppins" panose="00000500000000000000" pitchFamily="2" charset="0"/>
              </a:rPr>
              <a:t>02. </a:t>
            </a:r>
            <a:r>
              <a:rPr lang="zh-CN" altLang="en-US" sz="2400" dirty="0">
                <a:latin typeface="Poppins" panose="00000500000000000000" pitchFamily="2" charset="0"/>
                <a:cs typeface="Poppins" panose="00000500000000000000" pitchFamily="2" charset="0"/>
              </a:rPr>
              <a:t>看重价格</a:t>
            </a:r>
            <a:endParaRPr lang="en-ID" sz="2400" dirty="0">
              <a:latin typeface="Poppins" panose="00000500000000000000" pitchFamily="2" charset="0"/>
              <a:cs typeface="Poppins" panose="00000500000000000000" pitchFamily="2" charset="0"/>
            </a:endParaRPr>
          </a:p>
        </p:txBody>
      </p:sp>
      <p:sp>
        <p:nvSpPr>
          <p:cNvPr id="15" name="TextBox 14">
            <a:extLst>
              <a:ext uri="{FF2B5EF4-FFF2-40B4-BE49-F238E27FC236}">
                <a16:creationId xmlns:a16="http://schemas.microsoft.com/office/drawing/2014/main" id="{209263BB-3207-481A-A41D-2679134A921E}"/>
              </a:ext>
            </a:extLst>
          </p:cNvPr>
          <p:cNvSpPr txBox="1"/>
          <p:nvPr/>
        </p:nvSpPr>
        <p:spPr>
          <a:xfrm>
            <a:off x="793523" y="5639917"/>
            <a:ext cx="3124199" cy="3473195"/>
          </a:xfrm>
          <a:prstGeom prst="rect">
            <a:avLst/>
          </a:prstGeom>
          <a:noFill/>
        </p:spPr>
        <p:txBody>
          <a:bodyPr wrap="square" rtlCol="0">
            <a:spAutoFit/>
          </a:bodyPr>
          <a:lstStyle/>
          <a:p>
            <a:pPr>
              <a:lnSpc>
                <a:spcPct val="200000"/>
              </a:lnSpc>
            </a:pPr>
            <a:r>
              <a:rPr lang="zh-CN" altLang="en-US" sz="1600" dirty="0">
                <a:latin typeface="Poppins" panose="00000500000000000000" pitchFamily="2" charset="0"/>
                <a:cs typeface="Poppins" panose="00000500000000000000" pitchFamily="2" charset="0"/>
              </a:rPr>
              <a:t>调查显示，有</a:t>
            </a:r>
            <a:r>
              <a:rPr lang="en-US" altLang="zh-CN" sz="1600" dirty="0">
                <a:latin typeface="Poppins" panose="00000500000000000000" pitchFamily="2" charset="0"/>
                <a:cs typeface="Poppins" panose="00000500000000000000" pitchFamily="2" charset="0"/>
              </a:rPr>
              <a:t>45%</a:t>
            </a:r>
            <a:r>
              <a:rPr lang="zh-CN" altLang="en-US" sz="1600" dirty="0">
                <a:latin typeface="Poppins" panose="00000500000000000000" pitchFamily="2" charset="0"/>
                <a:cs typeface="Poppins" panose="00000500000000000000" pitchFamily="2" charset="0"/>
              </a:rPr>
              <a:t>的大学生将质量视为购物时最关键的考量点。这反映出当代大学生在消费时趋向于追求物品的耐用性和性能。品质导向的消费模式意味着大学生们愿意为那些可靠和经得起时间考验的产品支付合理的价格。</a:t>
            </a:r>
            <a:endParaRPr lang="en-ID" sz="1600" dirty="0">
              <a:latin typeface="Poppins" panose="00000500000000000000" pitchFamily="2" charset="0"/>
              <a:cs typeface="Poppins" panose="00000500000000000000" pitchFamily="2" charset="0"/>
            </a:endParaRPr>
          </a:p>
        </p:txBody>
      </p:sp>
      <p:sp>
        <p:nvSpPr>
          <p:cNvPr id="16" name="TextBox 15">
            <a:extLst>
              <a:ext uri="{FF2B5EF4-FFF2-40B4-BE49-F238E27FC236}">
                <a16:creationId xmlns:a16="http://schemas.microsoft.com/office/drawing/2014/main" id="{85B89273-B520-4B8A-8F40-BFF63E286C39}"/>
              </a:ext>
            </a:extLst>
          </p:cNvPr>
          <p:cNvSpPr txBox="1"/>
          <p:nvPr/>
        </p:nvSpPr>
        <p:spPr>
          <a:xfrm>
            <a:off x="5252279" y="5639917"/>
            <a:ext cx="3124199" cy="2980752"/>
          </a:xfrm>
          <a:prstGeom prst="rect">
            <a:avLst/>
          </a:prstGeom>
          <a:noFill/>
        </p:spPr>
        <p:txBody>
          <a:bodyPr wrap="square" rtlCol="0">
            <a:spAutoFit/>
          </a:bodyPr>
          <a:lstStyle/>
          <a:p>
            <a:pPr>
              <a:lnSpc>
                <a:spcPct val="200000"/>
              </a:lnSpc>
            </a:pPr>
            <a:r>
              <a:rPr lang="zh-CN" altLang="en-US" sz="1600" dirty="0">
                <a:latin typeface="Poppins" panose="00000500000000000000" pitchFamily="2" charset="0"/>
                <a:cs typeface="Poppins" panose="00000500000000000000" pitchFamily="2" charset="0"/>
              </a:rPr>
              <a:t>价格因素对</a:t>
            </a:r>
            <a:r>
              <a:rPr lang="en-US" altLang="zh-CN" sz="1600" dirty="0">
                <a:latin typeface="Poppins" panose="00000500000000000000" pitchFamily="2" charset="0"/>
                <a:cs typeface="Poppins" panose="00000500000000000000" pitchFamily="2" charset="0"/>
              </a:rPr>
              <a:t>20%</a:t>
            </a:r>
            <a:r>
              <a:rPr lang="zh-CN" altLang="en-US" sz="1600" dirty="0">
                <a:latin typeface="Poppins" panose="00000500000000000000" pitchFamily="2" charset="0"/>
                <a:cs typeface="Poppins" panose="00000500000000000000" pitchFamily="2" charset="0"/>
              </a:rPr>
              <a:t>的受访大学生来说至关重要，体现了在有限预算下进行消费决策的现实挑战。大学生在资金有限的情况下，对价格的高度敏感也反映了他们对于经济独立和财务自律的追求。</a:t>
            </a:r>
            <a:endParaRPr lang="en-ID" sz="16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96558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1"/>
            <a:ext cx="8229600" cy="102869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400"/>
          </a:p>
        </p:txBody>
      </p:sp>
      <p:sp>
        <p:nvSpPr>
          <p:cNvPr id="20" name="TextBox 19"/>
          <p:cNvSpPr txBox="1"/>
          <p:nvPr/>
        </p:nvSpPr>
        <p:spPr>
          <a:xfrm>
            <a:off x="16524795" y="870426"/>
            <a:ext cx="899605" cy="276999"/>
          </a:xfrm>
          <a:prstGeom prst="rect">
            <a:avLst/>
          </a:prstGeom>
          <a:noFill/>
        </p:spPr>
        <p:txBody>
          <a:bodyPr wrap="none" rtlCol="0">
            <a:spAutoFit/>
          </a:bodyPr>
          <a:lstStyle/>
          <a:p>
            <a:pPr algn="r"/>
            <a:r>
              <a:rPr lang="en-US" sz="1200" spc="300" dirty="0">
                <a:latin typeface="Poppins" panose="02000000000000000000" pitchFamily="2" charset="0"/>
                <a:cs typeface="Poppins" panose="02000000000000000000" pitchFamily="2" charset="0"/>
              </a:rPr>
              <a:t>Page </a:t>
            </a:r>
            <a:fld id="{086875AE-26DA-48A8-8CB6-75FEAFED9C20}" type="slidenum">
              <a:rPr lang="en-US" sz="1200" spc="300" smtClean="0">
                <a:latin typeface="Poppins" panose="02000000000000000000" pitchFamily="2" charset="0"/>
                <a:cs typeface="Poppins" panose="02000000000000000000" pitchFamily="2" charset="0"/>
              </a:rPr>
              <a:t>2</a:t>
            </a:fld>
            <a:endParaRPr lang="en-ID" sz="1200" spc="300" dirty="0">
              <a:latin typeface="Poppins" panose="02000000000000000000" pitchFamily="2" charset="0"/>
              <a:cs typeface="Poppins" panose="02000000000000000000" pitchFamily="2" charset="0"/>
            </a:endParaRPr>
          </a:p>
        </p:txBody>
      </p:sp>
      <p:sp>
        <p:nvSpPr>
          <p:cNvPr id="21" name="Freeform: Shape 20"/>
          <p:cNvSpPr/>
          <p:nvPr/>
        </p:nvSpPr>
        <p:spPr>
          <a:xfrm rot="2700000">
            <a:off x="16656741" y="878659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sz="1400"/>
          </a:p>
        </p:txBody>
      </p:sp>
      <p:sp>
        <p:nvSpPr>
          <p:cNvPr id="22" name="TextBox 21"/>
          <p:cNvSpPr txBox="1"/>
          <p:nvPr/>
        </p:nvSpPr>
        <p:spPr>
          <a:xfrm rot="16200000">
            <a:off x="-629277" y="4543782"/>
            <a:ext cx="4309193" cy="1107996"/>
          </a:xfrm>
          <a:prstGeom prst="rect">
            <a:avLst/>
          </a:prstGeom>
          <a:noFill/>
        </p:spPr>
        <p:txBody>
          <a:bodyPr wrap="none" rtlCol="0">
            <a:spAutoFit/>
          </a:bodyPr>
          <a:lstStyle/>
          <a:p>
            <a:r>
              <a:rPr lang="en-US" sz="6600" dirty="0">
                <a:latin typeface="Poppins" panose="02000000000000000000" pitchFamily="2" charset="0"/>
                <a:cs typeface="Poppins" panose="02000000000000000000" pitchFamily="2" charset="0"/>
              </a:rPr>
              <a:t>Content -</a:t>
            </a:r>
            <a:endParaRPr lang="en-ID" sz="6600" dirty="0">
              <a:latin typeface="Poppins" panose="02000000000000000000" pitchFamily="2" charset="0"/>
              <a:cs typeface="Poppins" panose="02000000000000000000" pitchFamily="2" charset="0"/>
            </a:endParaRPr>
          </a:p>
        </p:txBody>
      </p:sp>
      <p:cxnSp>
        <p:nvCxnSpPr>
          <p:cNvPr id="23" name="Straight Connector 22"/>
          <p:cNvCxnSpPr/>
          <p:nvPr/>
        </p:nvCxnSpPr>
        <p:spPr>
          <a:xfrm>
            <a:off x="2187040" y="3249942"/>
            <a:ext cx="462143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2187040" y="4338302"/>
            <a:ext cx="462143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2187040" y="5429262"/>
            <a:ext cx="462143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187040" y="6465582"/>
            <a:ext cx="462143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187040" y="2528224"/>
            <a:ext cx="2908168" cy="461665"/>
          </a:xfrm>
          <a:prstGeom prst="rect">
            <a:avLst/>
          </a:prstGeom>
          <a:noFill/>
        </p:spPr>
        <p:txBody>
          <a:bodyPr wrap="none" rtlCol="0">
            <a:spAutoFit/>
          </a:bodyPr>
          <a:lstStyle/>
          <a:p>
            <a:r>
              <a:rPr lang="en-US" sz="2400" dirty="0">
                <a:latin typeface="Poppins" panose="02000000000000000000" pitchFamily="2" charset="0"/>
                <a:cs typeface="Poppins" panose="02000000000000000000" pitchFamily="2" charset="0"/>
              </a:rPr>
              <a:t>1</a:t>
            </a:r>
            <a:r>
              <a:rPr lang="en-US" sz="2400">
                <a:latin typeface="Poppins" panose="02000000000000000000" pitchFamily="2" charset="0"/>
                <a:cs typeface="Poppins" panose="02000000000000000000" pitchFamily="2" charset="0"/>
              </a:rPr>
              <a:t>. </a:t>
            </a:r>
            <a:r>
              <a:rPr lang="zh-CN" altLang="en-US" sz="2400">
                <a:latin typeface="Poppins" panose="02000000000000000000" pitchFamily="2" charset="0"/>
                <a:cs typeface="Poppins" panose="02000000000000000000" pitchFamily="2" charset="0"/>
              </a:rPr>
              <a:t>消费主义思潮源起</a:t>
            </a:r>
            <a:endParaRPr lang="en-ID" sz="2400" dirty="0">
              <a:latin typeface="Poppins" panose="02000000000000000000" pitchFamily="2" charset="0"/>
              <a:cs typeface="Poppins" panose="02000000000000000000" pitchFamily="2" charset="0"/>
            </a:endParaRPr>
          </a:p>
        </p:txBody>
      </p:sp>
      <p:sp>
        <p:nvSpPr>
          <p:cNvPr id="34" name="TextBox 33"/>
          <p:cNvSpPr txBox="1"/>
          <p:nvPr/>
        </p:nvSpPr>
        <p:spPr>
          <a:xfrm>
            <a:off x="2187040" y="3588045"/>
            <a:ext cx="6064481" cy="461665"/>
          </a:xfrm>
          <a:prstGeom prst="rect">
            <a:avLst/>
          </a:prstGeom>
          <a:noFill/>
        </p:spPr>
        <p:txBody>
          <a:bodyPr wrap="none" rtlCol="0">
            <a:spAutoFit/>
          </a:bodyPr>
          <a:lstStyle/>
          <a:p>
            <a:r>
              <a:rPr lang="en-US" sz="2400" dirty="0">
                <a:latin typeface="Poppins" panose="02000000000000000000" pitchFamily="2" charset="0"/>
                <a:cs typeface="Poppins" panose="02000000000000000000" pitchFamily="2" charset="0"/>
              </a:rPr>
              <a:t>2</a:t>
            </a:r>
            <a:r>
              <a:rPr lang="en-US" sz="2400">
                <a:latin typeface="Poppins" panose="02000000000000000000" pitchFamily="2" charset="0"/>
                <a:cs typeface="Poppins" panose="02000000000000000000" pitchFamily="2" charset="0"/>
              </a:rPr>
              <a:t>. </a:t>
            </a:r>
            <a:r>
              <a:rPr lang="zh-CN" altLang="en-US" sz="2400">
                <a:latin typeface="Poppins" panose="02000000000000000000" pitchFamily="2" charset="0"/>
                <a:cs typeface="Poppins" panose="02000000000000000000" pitchFamily="2" charset="0"/>
              </a:rPr>
              <a:t>媒体对学生群体消费观影响（问卷分析）</a:t>
            </a:r>
            <a:endParaRPr lang="en-ID" sz="2400" dirty="0">
              <a:latin typeface="Poppins" panose="02000000000000000000" pitchFamily="2" charset="0"/>
              <a:cs typeface="Poppins" panose="02000000000000000000" pitchFamily="2" charset="0"/>
            </a:endParaRPr>
          </a:p>
        </p:txBody>
      </p:sp>
      <p:sp>
        <p:nvSpPr>
          <p:cNvPr id="35" name="TextBox 34"/>
          <p:cNvSpPr txBox="1"/>
          <p:nvPr/>
        </p:nvSpPr>
        <p:spPr>
          <a:xfrm>
            <a:off x="2187040" y="4715672"/>
            <a:ext cx="5452134" cy="461665"/>
          </a:xfrm>
          <a:prstGeom prst="rect">
            <a:avLst/>
          </a:prstGeom>
          <a:noFill/>
        </p:spPr>
        <p:txBody>
          <a:bodyPr wrap="none" rtlCol="0">
            <a:spAutoFit/>
          </a:bodyPr>
          <a:lstStyle/>
          <a:p>
            <a:r>
              <a:rPr lang="en-US" sz="2400">
                <a:latin typeface="Poppins" panose="02000000000000000000" pitchFamily="2" charset="0"/>
                <a:cs typeface="Poppins" panose="02000000000000000000" pitchFamily="2" charset="0"/>
              </a:rPr>
              <a:t>3. </a:t>
            </a:r>
            <a:r>
              <a:rPr lang="zh-CN" altLang="en-US" sz="2400">
                <a:latin typeface="Poppins" panose="02000000000000000000" pitchFamily="2" charset="0"/>
                <a:cs typeface="Poppins" panose="02000000000000000000" pitchFamily="2" charset="0"/>
              </a:rPr>
              <a:t>现代大学生的消费心态（问卷分析）</a:t>
            </a:r>
            <a:endParaRPr lang="en-ID" sz="2400" dirty="0">
              <a:latin typeface="Poppins" panose="02000000000000000000" pitchFamily="2" charset="0"/>
              <a:cs typeface="Poppins" panose="02000000000000000000" pitchFamily="2" charset="0"/>
            </a:endParaRPr>
          </a:p>
        </p:txBody>
      </p:sp>
      <p:sp>
        <p:nvSpPr>
          <p:cNvPr id="36" name="TextBox 35"/>
          <p:cNvSpPr txBox="1"/>
          <p:nvPr/>
        </p:nvSpPr>
        <p:spPr>
          <a:xfrm>
            <a:off x="2187040" y="5736023"/>
            <a:ext cx="5466561" cy="461665"/>
          </a:xfrm>
          <a:prstGeom prst="rect">
            <a:avLst/>
          </a:prstGeom>
          <a:noFill/>
        </p:spPr>
        <p:txBody>
          <a:bodyPr wrap="none" rtlCol="0">
            <a:spAutoFit/>
          </a:bodyPr>
          <a:lstStyle/>
          <a:p>
            <a:r>
              <a:rPr lang="en-US" sz="2400" dirty="0">
                <a:latin typeface="Poppins" panose="02000000000000000000" pitchFamily="2" charset="0"/>
                <a:cs typeface="Poppins" panose="02000000000000000000" pitchFamily="2" charset="0"/>
              </a:rPr>
              <a:t>4</a:t>
            </a:r>
            <a:r>
              <a:rPr lang="en-US" sz="2400">
                <a:latin typeface="Poppins" panose="02000000000000000000" pitchFamily="2" charset="0"/>
                <a:cs typeface="Poppins" panose="02000000000000000000" pitchFamily="2" charset="0"/>
              </a:rPr>
              <a:t>. </a:t>
            </a:r>
            <a:r>
              <a:rPr lang="zh-CN" altLang="en-US" sz="2400">
                <a:latin typeface="Poppins" panose="02000000000000000000" pitchFamily="2" charset="0"/>
                <a:cs typeface="Poppins" panose="02000000000000000000" pitchFamily="2" charset="0"/>
              </a:rPr>
              <a:t>疫情对消费观念的影响（问卷分析）</a:t>
            </a:r>
            <a:endParaRPr lang="en-ID" sz="2400" dirty="0">
              <a:latin typeface="Poppins" panose="02000000000000000000" pitchFamily="2" charset="0"/>
              <a:cs typeface="Poppins" panose="02000000000000000000" pitchFamily="2" charset="0"/>
            </a:endParaRPr>
          </a:p>
        </p:txBody>
      </p:sp>
      <p:sp>
        <p:nvSpPr>
          <p:cNvPr id="37" name="TextBox 36"/>
          <p:cNvSpPr txBox="1"/>
          <p:nvPr/>
        </p:nvSpPr>
        <p:spPr>
          <a:xfrm>
            <a:off x="8686801" y="2528224"/>
            <a:ext cx="8737600" cy="577081"/>
          </a:xfrm>
          <a:prstGeom prst="rect">
            <a:avLst/>
          </a:prstGeom>
          <a:noFill/>
        </p:spPr>
        <p:txBody>
          <a:bodyPr wrap="square" rtlCol="0">
            <a:spAutoFit/>
          </a:bodyPr>
          <a:lstStyle/>
          <a:p>
            <a:pPr algn="just">
              <a:lnSpc>
                <a:spcPct val="200000"/>
              </a:lnSpc>
            </a:pPr>
            <a:r>
              <a:rPr lang="zh-CN" altLang="en-US">
                <a:latin typeface="Poppins" panose="02000000000000000000" pitchFamily="2" charset="0"/>
                <a:cs typeface="Poppins" panose="02000000000000000000" pitchFamily="2" charset="0"/>
              </a:rPr>
              <a:t>符号价值如何产生，物质占有象征声望</a:t>
            </a:r>
            <a:endParaRPr lang="en-ID" dirty="0">
              <a:latin typeface="Poppins" panose="02000000000000000000" pitchFamily="2" charset="0"/>
              <a:cs typeface="Poppins" panose="02000000000000000000" pitchFamily="2" charset="0"/>
            </a:endParaRPr>
          </a:p>
        </p:txBody>
      </p:sp>
      <p:cxnSp>
        <p:nvCxnSpPr>
          <p:cNvPr id="38" name="Straight Connector 37"/>
          <p:cNvCxnSpPr/>
          <p:nvPr/>
        </p:nvCxnSpPr>
        <p:spPr>
          <a:xfrm>
            <a:off x="2187040" y="7515527"/>
            <a:ext cx="462143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187040" y="6785968"/>
            <a:ext cx="4851008" cy="461665"/>
          </a:xfrm>
          <a:prstGeom prst="rect">
            <a:avLst/>
          </a:prstGeom>
          <a:noFill/>
        </p:spPr>
        <p:txBody>
          <a:bodyPr wrap="none" rtlCol="0">
            <a:spAutoFit/>
          </a:bodyPr>
          <a:lstStyle/>
          <a:p>
            <a:r>
              <a:rPr lang="en-US" sz="2400" dirty="0">
                <a:latin typeface="Poppins" panose="02000000000000000000" pitchFamily="2" charset="0"/>
                <a:cs typeface="Poppins" panose="02000000000000000000" pitchFamily="2" charset="0"/>
              </a:rPr>
              <a:t>5</a:t>
            </a:r>
            <a:r>
              <a:rPr lang="en-US" sz="2400">
                <a:latin typeface="Poppins" panose="02000000000000000000" pitchFamily="2" charset="0"/>
                <a:cs typeface="Poppins" panose="02000000000000000000" pitchFamily="2" charset="0"/>
              </a:rPr>
              <a:t>. </a:t>
            </a:r>
            <a:r>
              <a:rPr lang="zh-CN" altLang="en-US" sz="2400">
                <a:latin typeface="Poppins" panose="02000000000000000000" pitchFamily="2" charset="0"/>
                <a:cs typeface="Poppins" panose="02000000000000000000" pitchFamily="2" charset="0"/>
              </a:rPr>
              <a:t>以马克思主义批判引领消费主义</a:t>
            </a:r>
            <a:endParaRPr lang="en-ID" sz="2400" dirty="0">
              <a:latin typeface="Poppins" panose="02000000000000000000" pitchFamily="2" charset="0"/>
              <a:cs typeface="Poppins" panose="02000000000000000000" pitchFamily="2" charset="0"/>
            </a:endParaRPr>
          </a:p>
        </p:txBody>
      </p:sp>
      <p:sp>
        <p:nvSpPr>
          <p:cNvPr id="40" name="TextBox 39"/>
          <p:cNvSpPr txBox="1"/>
          <p:nvPr/>
        </p:nvSpPr>
        <p:spPr>
          <a:xfrm>
            <a:off x="8686801" y="3627234"/>
            <a:ext cx="8737600" cy="577081"/>
          </a:xfrm>
          <a:prstGeom prst="rect">
            <a:avLst/>
          </a:prstGeom>
          <a:noFill/>
        </p:spPr>
        <p:txBody>
          <a:bodyPr wrap="square" rtlCol="0">
            <a:spAutoFit/>
          </a:bodyPr>
          <a:lstStyle/>
          <a:p>
            <a:pPr algn="just">
              <a:lnSpc>
                <a:spcPct val="200000"/>
              </a:lnSpc>
            </a:pPr>
            <a:r>
              <a:rPr lang="zh-CN" altLang="en-US">
                <a:latin typeface="Poppins" panose="02000000000000000000" pitchFamily="2" charset="0"/>
                <a:cs typeface="Poppins" panose="02000000000000000000" pitchFamily="2" charset="0"/>
              </a:rPr>
              <a:t>大众传播带来广告与风潮</a:t>
            </a:r>
            <a:endParaRPr lang="en-ID" dirty="0">
              <a:latin typeface="Poppins" panose="02000000000000000000" pitchFamily="2" charset="0"/>
              <a:cs typeface="Poppins" panose="02000000000000000000" pitchFamily="2" charset="0"/>
            </a:endParaRPr>
          </a:p>
        </p:txBody>
      </p:sp>
      <p:sp>
        <p:nvSpPr>
          <p:cNvPr id="41" name="TextBox 40"/>
          <p:cNvSpPr txBox="1"/>
          <p:nvPr/>
        </p:nvSpPr>
        <p:spPr>
          <a:xfrm>
            <a:off x="8686801" y="4739176"/>
            <a:ext cx="8737600" cy="577081"/>
          </a:xfrm>
          <a:prstGeom prst="rect">
            <a:avLst/>
          </a:prstGeom>
          <a:noFill/>
        </p:spPr>
        <p:txBody>
          <a:bodyPr wrap="square" rtlCol="0">
            <a:spAutoFit/>
          </a:bodyPr>
          <a:lstStyle/>
          <a:p>
            <a:pPr algn="just">
              <a:lnSpc>
                <a:spcPct val="200000"/>
              </a:lnSpc>
            </a:pPr>
            <a:r>
              <a:rPr lang="zh-CN" altLang="en-US">
                <a:latin typeface="Poppins" panose="02000000000000000000" pitchFamily="2" charset="0"/>
                <a:cs typeface="Poppins" panose="02000000000000000000" pitchFamily="2" charset="0"/>
              </a:rPr>
              <a:t>消费行为，消费心理</a:t>
            </a:r>
            <a:endParaRPr lang="en-ID" dirty="0">
              <a:latin typeface="Poppins" panose="02000000000000000000" pitchFamily="2" charset="0"/>
              <a:cs typeface="Poppins" panose="02000000000000000000" pitchFamily="2" charset="0"/>
            </a:endParaRPr>
          </a:p>
        </p:txBody>
      </p:sp>
      <p:sp>
        <p:nvSpPr>
          <p:cNvPr id="42" name="TextBox 41"/>
          <p:cNvSpPr txBox="1"/>
          <p:nvPr/>
        </p:nvSpPr>
        <p:spPr>
          <a:xfrm>
            <a:off x="8686801" y="5791996"/>
            <a:ext cx="8737600" cy="577081"/>
          </a:xfrm>
          <a:prstGeom prst="rect">
            <a:avLst/>
          </a:prstGeom>
          <a:noFill/>
        </p:spPr>
        <p:txBody>
          <a:bodyPr wrap="square" rtlCol="0">
            <a:spAutoFit/>
          </a:bodyPr>
          <a:lstStyle/>
          <a:p>
            <a:pPr algn="just">
              <a:lnSpc>
                <a:spcPct val="200000"/>
              </a:lnSpc>
            </a:pPr>
            <a:r>
              <a:rPr lang="zh-CN" altLang="en-US">
                <a:latin typeface="Poppins" panose="02000000000000000000" pitchFamily="2" charset="0"/>
                <a:cs typeface="Poppins" panose="02000000000000000000" pitchFamily="2" charset="0"/>
              </a:rPr>
              <a:t>报复性消费 </a:t>
            </a:r>
            <a:r>
              <a:rPr lang="en-US" altLang="zh-CN">
                <a:latin typeface="Poppins" panose="02000000000000000000" pitchFamily="2" charset="0"/>
                <a:cs typeface="Poppins" panose="02000000000000000000" pitchFamily="2" charset="0"/>
              </a:rPr>
              <a:t>or</a:t>
            </a:r>
            <a:r>
              <a:rPr lang="en-ID" altLang="zh-CN">
                <a:latin typeface="Poppins" panose="02000000000000000000" pitchFamily="2" charset="0"/>
                <a:cs typeface="Poppins" panose="02000000000000000000" pitchFamily="2" charset="0"/>
              </a:rPr>
              <a:t> </a:t>
            </a:r>
            <a:r>
              <a:rPr lang="zh-CN" altLang="en-US">
                <a:latin typeface="Poppins" panose="02000000000000000000" pitchFamily="2" charset="0"/>
                <a:cs typeface="Poppins" panose="02000000000000000000" pitchFamily="2" charset="0"/>
              </a:rPr>
              <a:t>增加储蓄</a:t>
            </a:r>
            <a:endParaRPr lang="en-US" altLang="zh-CN">
              <a:latin typeface="Poppins" panose="02000000000000000000" pitchFamily="2" charset="0"/>
              <a:cs typeface="Poppins" panose="02000000000000000000" pitchFamily="2" charset="0"/>
            </a:endParaRPr>
          </a:p>
        </p:txBody>
      </p:sp>
      <p:sp>
        <p:nvSpPr>
          <p:cNvPr id="43" name="TextBox 42"/>
          <p:cNvSpPr txBox="1"/>
          <p:nvPr/>
        </p:nvSpPr>
        <p:spPr>
          <a:xfrm>
            <a:off x="8686801" y="6823576"/>
            <a:ext cx="8737600" cy="577081"/>
          </a:xfrm>
          <a:prstGeom prst="rect">
            <a:avLst/>
          </a:prstGeom>
          <a:noFill/>
        </p:spPr>
        <p:txBody>
          <a:bodyPr wrap="square" rtlCol="0">
            <a:spAutoFit/>
          </a:bodyPr>
          <a:lstStyle/>
          <a:p>
            <a:pPr algn="just">
              <a:lnSpc>
                <a:spcPct val="200000"/>
              </a:lnSpc>
            </a:pPr>
            <a:r>
              <a:rPr lang="zh-CN" altLang="en-US">
                <a:latin typeface="Poppins" panose="02000000000000000000" pitchFamily="2" charset="0"/>
                <a:cs typeface="Poppins" panose="02000000000000000000" pitchFamily="2" charset="0"/>
              </a:rPr>
              <a:t>消费主义思潮的本质 如何正确消费</a:t>
            </a:r>
            <a:endParaRPr lang="en-ID" dirty="0">
              <a:latin typeface="Poppins" panose="02000000000000000000" pitchFamily="2" charset="0"/>
              <a:cs typeface="Poppins" panose="02000000000000000000" pitchFamily="2" charset="0"/>
            </a:endParaRPr>
          </a:p>
        </p:txBody>
      </p:sp>
      <p:cxnSp>
        <p:nvCxnSpPr>
          <p:cNvPr id="49" name="Straight Connector 48"/>
          <p:cNvCxnSpPr/>
          <p:nvPr/>
        </p:nvCxnSpPr>
        <p:spPr>
          <a:xfrm>
            <a:off x="8759287" y="3354100"/>
            <a:ext cx="863018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759287" y="4442460"/>
            <a:ext cx="863018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759287" y="5533420"/>
            <a:ext cx="863018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759287" y="6569740"/>
            <a:ext cx="863018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759287" y="7619685"/>
            <a:ext cx="863018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A85E8BFF-8536-48E6-8DD1-C6F0B602E262}"/>
              </a:ext>
            </a:extLst>
          </p:cNvPr>
          <p:cNvSpPr txBox="1"/>
          <p:nvPr/>
        </p:nvSpPr>
        <p:spPr>
          <a:xfrm>
            <a:off x="863600" y="870425"/>
            <a:ext cx="284052" cy="338554"/>
          </a:xfrm>
          <a:prstGeom prst="rect">
            <a:avLst/>
          </a:prstGeom>
          <a:noFill/>
        </p:spPr>
        <p:txBody>
          <a:bodyPr wrap="none" rtlCol="0">
            <a:spAutoFit/>
          </a:bodyPr>
          <a:lstStyle/>
          <a:p>
            <a:r>
              <a:rPr lang="en-US" sz="1600" spc="300" dirty="0">
                <a:latin typeface="Poppins" panose="00000500000000000000" pitchFamily="2" charset="0"/>
                <a:cs typeface="Poppins" panose="00000500000000000000" pitchFamily="2" charset="0"/>
              </a:rPr>
              <a:t> </a:t>
            </a:r>
            <a:endParaRPr lang="en-ID" sz="1600" spc="300" dirty="0">
              <a:latin typeface="Poppins" panose="00000500000000000000" pitchFamily="2" charset="0"/>
              <a:cs typeface="Poppins" panose="00000500000000000000" pitchFamily="2" charset="0"/>
            </a:endParaRPr>
          </a:p>
        </p:txBody>
      </p:sp>
      <p:sp>
        <p:nvSpPr>
          <p:cNvPr id="44" name="TextBox 43">
            <a:extLst>
              <a:ext uri="{FF2B5EF4-FFF2-40B4-BE49-F238E27FC236}">
                <a16:creationId xmlns:a16="http://schemas.microsoft.com/office/drawing/2014/main" id="{CE476A88-F5EA-422B-AF3A-D06DD2EDE63F}"/>
              </a:ext>
            </a:extLst>
          </p:cNvPr>
          <p:cNvSpPr txBox="1"/>
          <p:nvPr/>
        </p:nvSpPr>
        <p:spPr>
          <a:xfrm>
            <a:off x="16309991" y="870425"/>
            <a:ext cx="1114408" cy="338554"/>
          </a:xfrm>
          <a:prstGeom prst="rect">
            <a:avLst/>
          </a:prstGeom>
          <a:noFill/>
        </p:spPr>
        <p:txBody>
          <a:bodyPr wrap="none" rtlCol="0">
            <a:spAutoFit/>
          </a:bodyPr>
          <a:lstStyle/>
          <a:p>
            <a:pPr algn="r"/>
            <a:r>
              <a:rPr lang="en-US" sz="1600" spc="300" dirty="0">
                <a:latin typeface="Poppins" panose="00000500000000000000" pitchFamily="2" charset="0"/>
                <a:cs typeface="Poppins" panose="00000500000000000000" pitchFamily="2" charset="0"/>
              </a:rPr>
              <a:t>Page </a:t>
            </a:r>
            <a:fld id="{086875AE-26DA-48A8-8CB6-75FEAFED9C20}" type="slidenum">
              <a:rPr lang="en-US" sz="1600" spc="300" smtClean="0">
                <a:latin typeface="Poppins" panose="00000500000000000000" pitchFamily="2" charset="0"/>
                <a:cs typeface="Poppins" panose="00000500000000000000" pitchFamily="2" charset="0"/>
              </a:rPr>
              <a:pPr algn="r"/>
              <a:t>20</a:t>
            </a:fld>
            <a:endParaRPr lang="en-ID" sz="1600" spc="300" dirty="0">
              <a:latin typeface="Poppins" panose="00000500000000000000" pitchFamily="2" charset="0"/>
              <a:cs typeface="Poppins" panose="00000500000000000000" pitchFamily="2" charset="0"/>
            </a:endParaRPr>
          </a:p>
        </p:txBody>
      </p:sp>
      <p:sp>
        <p:nvSpPr>
          <p:cNvPr id="49" name="Rectangle 48">
            <a:extLst>
              <a:ext uri="{FF2B5EF4-FFF2-40B4-BE49-F238E27FC236}">
                <a16:creationId xmlns:a16="http://schemas.microsoft.com/office/drawing/2014/main" id="{EF50B3AF-C8EC-45B9-814B-9BE21D3EA10B}"/>
              </a:ext>
            </a:extLst>
          </p:cNvPr>
          <p:cNvSpPr/>
          <p:nvPr/>
        </p:nvSpPr>
        <p:spPr>
          <a:xfrm>
            <a:off x="16527439" y="8523606"/>
            <a:ext cx="1760560" cy="17633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0" name="Freeform: Shape 49">
            <a:extLst>
              <a:ext uri="{FF2B5EF4-FFF2-40B4-BE49-F238E27FC236}">
                <a16:creationId xmlns:a16="http://schemas.microsoft.com/office/drawing/2014/main" id="{B2BBD62A-A1E4-4E8A-A6F4-AA9E7684D13C}"/>
              </a:ext>
            </a:extLst>
          </p:cNvPr>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1" name="TextBox 50">
            <a:extLst>
              <a:ext uri="{FF2B5EF4-FFF2-40B4-BE49-F238E27FC236}">
                <a16:creationId xmlns:a16="http://schemas.microsoft.com/office/drawing/2014/main" id="{2D19E801-B06C-4996-8411-9F198455EFAA}"/>
              </a:ext>
            </a:extLst>
          </p:cNvPr>
          <p:cNvSpPr txBox="1"/>
          <p:nvPr/>
        </p:nvSpPr>
        <p:spPr>
          <a:xfrm>
            <a:off x="863600" y="9126121"/>
            <a:ext cx="245580" cy="338554"/>
          </a:xfrm>
          <a:prstGeom prst="rect">
            <a:avLst/>
          </a:prstGeom>
          <a:noFill/>
        </p:spPr>
        <p:txBody>
          <a:bodyPr wrap="none" rtlCol="0">
            <a:spAutoFit/>
          </a:bodyPr>
          <a:lstStyle/>
          <a:p>
            <a:r>
              <a:rPr lang="en-US" sz="1600" dirty="0">
                <a:latin typeface="Poppins" panose="00000500000000000000" pitchFamily="2" charset="0"/>
                <a:cs typeface="Poppins" panose="00000500000000000000" pitchFamily="2" charset="0"/>
              </a:rPr>
              <a:t> </a:t>
            </a:r>
            <a:endParaRPr lang="en-ID" sz="1600" dirty="0">
              <a:latin typeface="Poppins" panose="00000500000000000000" pitchFamily="2" charset="0"/>
              <a:cs typeface="Poppins" panose="00000500000000000000" pitchFamily="2" charset="0"/>
            </a:endParaRPr>
          </a:p>
        </p:txBody>
      </p:sp>
      <p:sp>
        <p:nvSpPr>
          <p:cNvPr id="52" name="Rectangle 51">
            <a:extLst>
              <a:ext uri="{FF2B5EF4-FFF2-40B4-BE49-F238E27FC236}">
                <a16:creationId xmlns:a16="http://schemas.microsoft.com/office/drawing/2014/main" id="{F47DDA92-FB20-4D51-B0CE-8B1863F71FEA}"/>
              </a:ext>
            </a:extLst>
          </p:cNvPr>
          <p:cNvSpPr/>
          <p:nvPr/>
        </p:nvSpPr>
        <p:spPr>
          <a:xfrm>
            <a:off x="863600" y="2165560"/>
            <a:ext cx="492760" cy="60039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9" name="TextBox 58">
            <a:extLst>
              <a:ext uri="{FF2B5EF4-FFF2-40B4-BE49-F238E27FC236}">
                <a16:creationId xmlns:a16="http://schemas.microsoft.com/office/drawing/2014/main" id="{14F3F54F-2B39-4AB4-AB02-27C6CB761F53}"/>
              </a:ext>
            </a:extLst>
          </p:cNvPr>
          <p:cNvSpPr txBox="1"/>
          <p:nvPr/>
        </p:nvSpPr>
        <p:spPr>
          <a:xfrm>
            <a:off x="9067800" y="2372159"/>
            <a:ext cx="7055069" cy="2554545"/>
          </a:xfrm>
          <a:prstGeom prst="rect">
            <a:avLst/>
          </a:prstGeom>
          <a:noFill/>
        </p:spPr>
        <p:txBody>
          <a:bodyPr wrap="square" rtlCol="0">
            <a:spAutoFit/>
          </a:bodyPr>
          <a:lstStyle/>
          <a:p>
            <a:r>
              <a:rPr lang="zh-CN" altLang="en-US" sz="8000" dirty="0">
                <a:latin typeface="Poppins" panose="00000500000000000000" pitchFamily="2" charset="0"/>
                <a:cs typeface="Poppins" panose="00000500000000000000" pitchFamily="2" charset="0"/>
              </a:rPr>
              <a:t>对</a:t>
            </a:r>
            <a:r>
              <a:rPr lang="zh-CN" altLang="zh-CN" sz="8000" dirty="0">
                <a:latin typeface="Poppins" panose="00000500000000000000" pitchFamily="2" charset="0"/>
                <a:cs typeface="Poppins" panose="00000500000000000000" pitchFamily="2" charset="0"/>
              </a:rPr>
              <a:t>信用卡或分期付款</a:t>
            </a:r>
            <a:r>
              <a:rPr lang="zh-CN" altLang="en-US" sz="8000" dirty="0">
                <a:latin typeface="Poppins" panose="00000500000000000000" pitchFamily="2" charset="0"/>
                <a:cs typeface="Poppins" panose="00000500000000000000" pitchFamily="2" charset="0"/>
              </a:rPr>
              <a:t>的态度</a:t>
            </a:r>
            <a:endParaRPr lang="en-ID" sz="8000" dirty="0">
              <a:latin typeface="Poppins" panose="00000500000000000000" pitchFamily="2" charset="0"/>
              <a:cs typeface="Poppins" panose="00000500000000000000" pitchFamily="2" charset="0"/>
            </a:endParaRPr>
          </a:p>
        </p:txBody>
      </p:sp>
      <p:pic>
        <p:nvPicPr>
          <p:cNvPr id="4" name="图片占位符 3">
            <a:extLst>
              <a:ext uri="{FF2B5EF4-FFF2-40B4-BE49-F238E27FC236}">
                <a16:creationId xmlns:a16="http://schemas.microsoft.com/office/drawing/2014/main" id="{3AC10E48-6D13-774C-B1A1-30471A36D6F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357" b="16357"/>
          <a:stretch>
            <a:fillRect/>
          </a:stretch>
        </p:blipFill>
        <p:spPr/>
      </p:pic>
      <p:pic>
        <p:nvPicPr>
          <p:cNvPr id="7" name="图片占位符 6">
            <a:extLst>
              <a:ext uri="{FF2B5EF4-FFF2-40B4-BE49-F238E27FC236}">
                <a16:creationId xmlns:a16="http://schemas.microsoft.com/office/drawing/2014/main" id="{39476A5F-9509-C64F-A129-0C0D20BC1E94}"/>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2447" b="22447"/>
          <a:stretch>
            <a:fillRect/>
          </a:stretch>
        </p:blipFill>
        <p:spPr/>
      </p:pic>
      <p:pic>
        <p:nvPicPr>
          <p:cNvPr id="3" name="图片 2">
            <a:extLst>
              <a:ext uri="{FF2B5EF4-FFF2-40B4-BE49-F238E27FC236}">
                <a16:creationId xmlns:a16="http://schemas.microsoft.com/office/drawing/2014/main" id="{0F65DE60-01F6-B5A4-CEEA-1A7C21458EA3}"/>
              </a:ext>
            </a:extLst>
          </p:cNvPr>
          <p:cNvPicPr>
            <a:picLocks noChangeAspect="1"/>
          </p:cNvPicPr>
          <p:nvPr/>
        </p:nvPicPr>
        <p:blipFill>
          <a:blip r:embed="rId4"/>
          <a:stretch>
            <a:fillRect/>
          </a:stretch>
        </p:blipFill>
        <p:spPr>
          <a:xfrm>
            <a:off x="8650619" y="5445279"/>
            <a:ext cx="8757100" cy="2190863"/>
          </a:xfrm>
          <a:prstGeom prst="rect">
            <a:avLst/>
          </a:prstGeom>
        </p:spPr>
      </p:pic>
    </p:spTree>
    <p:extLst>
      <p:ext uri="{BB962C8B-B14F-4D97-AF65-F5344CB8AC3E}">
        <p14:creationId xmlns:p14="http://schemas.microsoft.com/office/powerpoint/2010/main" val="2786818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84072D-1E14-40BB-A93D-5FE7847785DA}"/>
              </a:ext>
            </a:extLst>
          </p:cNvPr>
          <p:cNvSpPr txBox="1"/>
          <p:nvPr/>
        </p:nvSpPr>
        <p:spPr>
          <a:xfrm>
            <a:off x="863600" y="870425"/>
            <a:ext cx="284052" cy="338554"/>
          </a:xfrm>
          <a:prstGeom prst="rect">
            <a:avLst/>
          </a:prstGeom>
          <a:noFill/>
        </p:spPr>
        <p:txBody>
          <a:bodyPr wrap="none" rtlCol="0">
            <a:spAutoFit/>
          </a:bodyPr>
          <a:lstStyle/>
          <a:p>
            <a:r>
              <a:rPr lang="en-US" sz="1600" spc="300" dirty="0">
                <a:latin typeface="Poppins" panose="00000500000000000000" pitchFamily="2" charset="0"/>
                <a:cs typeface="Poppins" panose="00000500000000000000" pitchFamily="2" charset="0"/>
              </a:rPr>
              <a:t> </a:t>
            </a:r>
            <a:endParaRPr lang="en-ID" sz="1600" spc="300" dirty="0">
              <a:latin typeface="Poppins" panose="00000500000000000000" pitchFamily="2" charset="0"/>
              <a:cs typeface="Poppins" panose="00000500000000000000" pitchFamily="2" charset="0"/>
            </a:endParaRPr>
          </a:p>
        </p:txBody>
      </p:sp>
      <p:sp>
        <p:nvSpPr>
          <p:cNvPr id="3" name="TextBox 2">
            <a:extLst>
              <a:ext uri="{FF2B5EF4-FFF2-40B4-BE49-F238E27FC236}">
                <a16:creationId xmlns:a16="http://schemas.microsoft.com/office/drawing/2014/main" id="{A3C6B82D-24BF-4A22-BC48-4CD4D37AC86B}"/>
              </a:ext>
            </a:extLst>
          </p:cNvPr>
          <p:cNvSpPr txBox="1"/>
          <p:nvPr/>
        </p:nvSpPr>
        <p:spPr>
          <a:xfrm>
            <a:off x="16309991" y="870425"/>
            <a:ext cx="1114408" cy="338554"/>
          </a:xfrm>
          <a:prstGeom prst="rect">
            <a:avLst/>
          </a:prstGeom>
          <a:noFill/>
        </p:spPr>
        <p:txBody>
          <a:bodyPr wrap="none" rtlCol="0">
            <a:spAutoFit/>
          </a:bodyPr>
          <a:lstStyle/>
          <a:p>
            <a:pPr algn="r"/>
            <a:r>
              <a:rPr lang="en-US" sz="1600" spc="300" dirty="0">
                <a:latin typeface="Poppins" panose="00000500000000000000" pitchFamily="2" charset="0"/>
                <a:cs typeface="Poppins" panose="00000500000000000000" pitchFamily="2" charset="0"/>
              </a:rPr>
              <a:t>Page </a:t>
            </a:r>
            <a:fld id="{086875AE-26DA-48A8-8CB6-75FEAFED9C20}" type="slidenum">
              <a:rPr lang="en-US" sz="1600" spc="300" smtClean="0">
                <a:latin typeface="Poppins" panose="00000500000000000000" pitchFamily="2" charset="0"/>
                <a:cs typeface="Poppins" panose="00000500000000000000" pitchFamily="2" charset="0"/>
              </a:rPr>
              <a:pPr algn="r"/>
              <a:t>21</a:t>
            </a:fld>
            <a:endParaRPr lang="en-ID" sz="1600" spc="300" dirty="0">
              <a:latin typeface="Poppins" panose="00000500000000000000" pitchFamily="2" charset="0"/>
              <a:cs typeface="Poppins" panose="00000500000000000000" pitchFamily="2" charset="0"/>
            </a:endParaRPr>
          </a:p>
        </p:txBody>
      </p:sp>
      <p:sp>
        <p:nvSpPr>
          <p:cNvPr id="4" name="TextBox 3">
            <a:extLst>
              <a:ext uri="{FF2B5EF4-FFF2-40B4-BE49-F238E27FC236}">
                <a16:creationId xmlns:a16="http://schemas.microsoft.com/office/drawing/2014/main" id="{FD81B3CC-D898-43C5-AA82-CC35AD3DF950}"/>
              </a:ext>
            </a:extLst>
          </p:cNvPr>
          <p:cNvSpPr txBox="1"/>
          <p:nvPr/>
        </p:nvSpPr>
        <p:spPr>
          <a:xfrm>
            <a:off x="863600" y="9126121"/>
            <a:ext cx="245580" cy="338554"/>
          </a:xfrm>
          <a:prstGeom prst="rect">
            <a:avLst/>
          </a:prstGeom>
          <a:noFill/>
        </p:spPr>
        <p:txBody>
          <a:bodyPr wrap="none" rtlCol="0">
            <a:spAutoFit/>
          </a:bodyPr>
          <a:lstStyle/>
          <a:p>
            <a:r>
              <a:rPr lang="en-US" sz="1600" dirty="0">
                <a:latin typeface="Poppins" panose="00000500000000000000" pitchFamily="2" charset="0"/>
                <a:cs typeface="Poppins" panose="00000500000000000000" pitchFamily="2" charset="0"/>
              </a:rPr>
              <a:t> </a:t>
            </a:r>
            <a:endParaRPr lang="en-ID" sz="1600" dirty="0">
              <a:latin typeface="Poppins" panose="00000500000000000000" pitchFamily="2" charset="0"/>
              <a:cs typeface="Poppins" panose="00000500000000000000" pitchFamily="2" charset="0"/>
            </a:endParaRPr>
          </a:p>
        </p:txBody>
      </p:sp>
      <p:sp>
        <p:nvSpPr>
          <p:cNvPr id="7" name="Freeform: Shape 6">
            <a:extLst>
              <a:ext uri="{FF2B5EF4-FFF2-40B4-BE49-F238E27FC236}">
                <a16:creationId xmlns:a16="http://schemas.microsoft.com/office/drawing/2014/main" id="{FDB9B7BE-2BC7-41E6-AD65-EBA17744F621}"/>
              </a:ext>
            </a:extLst>
          </p:cNvPr>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8" name="Rectangle 7">
            <a:extLst>
              <a:ext uri="{FF2B5EF4-FFF2-40B4-BE49-F238E27FC236}">
                <a16:creationId xmlns:a16="http://schemas.microsoft.com/office/drawing/2014/main" id="{F09C130C-F121-4F8A-B526-9EAD94948DB3}"/>
              </a:ext>
            </a:extLst>
          </p:cNvPr>
          <p:cNvSpPr/>
          <p:nvPr/>
        </p:nvSpPr>
        <p:spPr>
          <a:xfrm>
            <a:off x="11633136" y="2917582"/>
            <a:ext cx="4958080" cy="66795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9" name="Straight Connector 8">
            <a:extLst>
              <a:ext uri="{FF2B5EF4-FFF2-40B4-BE49-F238E27FC236}">
                <a16:creationId xmlns:a16="http://schemas.microsoft.com/office/drawing/2014/main" id="{B562BC6A-FDC0-4F05-AE4A-B9FB08B65EC6}"/>
              </a:ext>
            </a:extLst>
          </p:cNvPr>
          <p:cNvCxnSpPr>
            <a:cxnSpLocks/>
          </p:cNvCxnSpPr>
          <p:nvPr/>
        </p:nvCxnSpPr>
        <p:spPr>
          <a:xfrm>
            <a:off x="12159782" y="3626450"/>
            <a:ext cx="376936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D287941-E0D1-4C48-8693-211A88351847}"/>
              </a:ext>
            </a:extLst>
          </p:cNvPr>
          <p:cNvSpPr txBox="1"/>
          <p:nvPr/>
        </p:nvSpPr>
        <p:spPr>
          <a:xfrm>
            <a:off x="12157795" y="3819033"/>
            <a:ext cx="3769360" cy="4950522"/>
          </a:xfrm>
          <a:prstGeom prst="rect">
            <a:avLst/>
          </a:prstGeom>
          <a:noFill/>
        </p:spPr>
        <p:txBody>
          <a:bodyPr wrap="square" rtlCol="0">
            <a:spAutoFit/>
          </a:bodyPr>
          <a:lstStyle/>
          <a:p>
            <a:pPr algn="just">
              <a:lnSpc>
                <a:spcPct val="200000"/>
              </a:lnSpc>
            </a:pPr>
            <a:r>
              <a:rPr lang="zh-CN" altLang="en-US" sz="1600" dirty="0">
                <a:solidFill>
                  <a:schemeClr val="bg1"/>
                </a:solidFill>
                <a:latin typeface="Poppins" panose="00000500000000000000" pitchFamily="2" charset="0"/>
                <a:cs typeface="Poppins" panose="00000500000000000000" pitchFamily="2" charset="0"/>
              </a:rPr>
              <a:t>调查结果显示，在考虑购物的驱动因素时，大学生最重视的是“实际需求”，其次是“个人兴趣或爱好”，分别占比</a:t>
            </a:r>
            <a:r>
              <a:rPr lang="en-US" altLang="zh-CN" sz="1600" dirty="0">
                <a:solidFill>
                  <a:schemeClr val="bg1"/>
                </a:solidFill>
                <a:latin typeface="Poppins" panose="00000500000000000000" pitchFamily="2" charset="0"/>
                <a:cs typeface="Poppins" panose="00000500000000000000" pitchFamily="2" charset="0"/>
              </a:rPr>
              <a:t>37.78%</a:t>
            </a:r>
            <a:r>
              <a:rPr lang="zh-CN" altLang="en-US" sz="1600" dirty="0">
                <a:solidFill>
                  <a:schemeClr val="bg1"/>
                </a:solidFill>
                <a:latin typeface="Poppins" panose="00000500000000000000" pitchFamily="2" charset="0"/>
                <a:cs typeface="Poppins" panose="00000500000000000000" pitchFamily="2" charset="0"/>
              </a:rPr>
              <a:t>和</a:t>
            </a:r>
            <a:r>
              <a:rPr lang="en-US" altLang="zh-CN" sz="1600" dirty="0">
                <a:solidFill>
                  <a:schemeClr val="bg1"/>
                </a:solidFill>
                <a:latin typeface="Poppins" panose="00000500000000000000" pitchFamily="2" charset="0"/>
                <a:cs typeface="Poppins" panose="00000500000000000000" pitchFamily="2" charset="0"/>
              </a:rPr>
              <a:t>30%</a:t>
            </a:r>
            <a:r>
              <a:rPr lang="zh-CN" altLang="en-US" sz="1600" dirty="0">
                <a:solidFill>
                  <a:schemeClr val="bg1"/>
                </a:solidFill>
                <a:latin typeface="Poppins" panose="00000500000000000000" pitchFamily="2" charset="0"/>
                <a:cs typeface="Poppins" panose="00000500000000000000" pitchFamily="2" charset="0"/>
              </a:rPr>
              <a:t>。这表明，大多数大学生在购物时，首要考虑的是物品是否满足他们的实际需要，其次才是个人的兴趣爱好是否得到满足。</a:t>
            </a:r>
            <a:r>
              <a:rPr lang="zh-CN" altLang="en-US" sz="1600">
                <a:solidFill>
                  <a:schemeClr val="bg1"/>
                </a:solidFill>
                <a:latin typeface="Poppins" panose="00000500000000000000" pitchFamily="2" charset="0"/>
                <a:cs typeface="Poppins" panose="00000500000000000000" pitchFamily="2" charset="0"/>
              </a:rPr>
              <a:t>这也意味着</a:t>
            </a:r>
            <a:r>
              <a:rPr lang="zh-CN" altLang="en-US" sz="1600" dirty="0">
                <a:solidFill>
                  <a:schemeClr val="bg1"/>
                </a:solidFill>
                <a:latin typeface="Poppins" panose="00000500000000000000" pitchFamily="2" charset="0"/>
                <a:cs typeface="Poppins" panose="00000500000000000000" pitchFamily="2" charset="0"/>
              </a:rPr>
              <a:t>大学生在消费时倾向于实用主义，他们更加关注商品是否能够满足具体的用途或解决具体的问题。</a:t>
            </a:r>
            <a:endParaRPr lang="en-ID" sz="1600" dirty="0">
              <a:solidFill>
                <a:schemeClr val="bg1"/>
              </a:solidFill>
              <a:latin typeface="Poppins" panose="00000500000000000000" pitchFamily="2" charset="0"/>
              <a:cs typeface="Poppins" panose="00000500000000000000" pitchFamily="2" charset="0"/>
            </a:endParaRPr>
          </a:p>
        </p:txBody>
      </p:sp>
      <p:sp>
        <p:nvSpPr>
          <p:cNvPr id="22" name="TextBox 21">
            <a:extLst>
              <a:ext uri="{FF2B5EF4-FFF2-40B4-BE49-F238E27FC236}">
                <a16:creationId xmlns:a16="http://schemas.microsoft.com/office/drawing/2014/main" id="{7C3902DA-651F-4E8C-88C9-07D180328491}"/>
              </a:ext>
            </a:extLst>
          </p:cNvPr>
          <p:cNvSpPr txBox="1"/>
          <p:nvPr/>
        </p:nvSpPr>
        <p:spPr>
          <a:xfrm>
            <a:off x="11552920" y="1401561"/>
            <a:ext cx="5314275" cy="1323439"/>
          </a:xfrm>
          <a:prstGeom prst="rect">
            <a:avLst/>
          </a:prstGeom>
          <a:noFill/>
        </p:spPr>
        <p:txBody>
          <a:bodyPr wrap="none" rtlCol="0">
            <a:spAutoFit/>
          </a:bodyPr>
          <a:lstStyle/>
          <a:p>
            <a:r>
              <a:rPr lang="zh-CN" altLang="en-US" sz="8000" dirty="0">
                <a:latin typeface="Poppins" panose="00000500000000000000" pitchFamily="2" charset="0"/>
                <a:cs typeface="Poppins" panose="00000500000000000000" pitchFamily="2" charset="0"/>
              </a:rPr>
              <a:t>购物驱动力</a:t>
            </a:r>
            <a:endParaRPr lang="en-ID" sz="8000" dirty="0">
              <a:latin typeface="Poppins" panose="00000500000000000000" pitchFamily="2" charset="0"/>
              <a:cs typeface="Poppins" panose="00000500000000000000" pitchFamily="2" charset="0"/>
            </a:endParaRPr>
          </a:p>
        </p:txBody>
      </p:sp>
      <p:pic>
        <p:nvPicPr>
          <p:cNvPr id="11" name="图片占位符 10">
            <a:extLst>
              <a:ext uri="{FF2B5EF4-FFF2-40B4-BE49-F238E27FC236}">
                <a16:creationId xmlns:a16="http://schemas.microsoft.com/office/drawing/2014/main" id="{340A64D1-311A-3544-9358-26B690816100}"/>
              </a:ext>
            </a:extLst>
          </p:cNvPr>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l="3479" r="3479"/>
          <a:stretch>
            <a:fillRect/>
          </a:stretch>
        </p:blipFill>
        <p:spPr>
          <a:xfrm>
            <a:off x="863600" y="1662673"/>
            <a:ext cx="6101080" cy="4373880"/>
          </a:xfrm>
        </p:spPr>
      </p:pic>
      <p:pic>
        <p:nvPicPr>
          <p:cNvPr id="19" name="图片占位符 18">
            <a:extLst>
              <a:ext uri="{FF2B5EF4-FFF2-40B4-BE49-F238E27FC236}">
                <a16:creationId xmlns:a16="http://schemas.microsoft.com/office/drawing/2014/main" id="{D166AD96-C516-F246-BF78-1C574B108F7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9687" r="19687"/>
          <a:stretch>
            <a:fillRect/>
          </a:stretch>
        </p:blipFill>
        <p:spPr>
          <a:xfrm>
            <a:off x="7436513" y="1685887"/>
            <a:ext cx="3535680" cy="4373880"/>
          </a:xfrm>
        </p:spPr>
      </p:pic>
      <p:pic>
        <p:nvPicPr>
          <p:cNvPr id="6" name="图片 5">
            <a:extLst>
              <a:ext uri="{FF2B5EF4-FFF2-40B4-BE49-F238E27FC236}">
                <a16:creationId xmlns:a16="http://schemas.microsoft.com/office/drawing/2014/main" id="{B6D4994E-6E3B-A582-20C9-A0731FB6B2B6}"/>
              </a:ext>
            </a:extLst>
          </p:cNvPr>
          <p:cNvPicPr>
            <a:picLocks noChangeAspect="1"/>
          </p:cNvPicPr>
          <p:nvPr/>
        </p:nvPicPr>
        <p:blipFill>
          <a:blip r:embed="rId4"/>
          <a:stretch>
            <a:fillRect/>
          </a:stretch>
        </p:blipFill>
        <p:spPr>
          <a:xfrm>
            <a:off x="1696784" y="6676880"/>
            <a:ext cx="8750750" cy="2787793"/>
          </a:xfrm>
          <a:prstGeom prst="rect">
            <a:avLst/>
          </a:prstGeom>
        </p:spPr>
      </p:pic>
    </p:spTree>
    <p:extLst>
      <p:ext uri="{BB962C8B-B14F-4D97-AF65-F5344CB8AC3E}">
        <p14:creationId xmlns:p14="http://schemas.microsoft.com/office/powerpoint/2010/main" val="3473714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3951527" y="0"/>
            <a:ext cx="4336473"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Rounded Corners 3"/>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p:cNvSpPr txBox="1"/>
          <p:nvPr/>
        </p:nvSpPr>
        <p:spPr>
          <a:xfrm>
            <a:off x="15473990" y="8994623"/>
            <a:ext cx="1338829" cy="36933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Started</a:t>
            </a:r>
            <a:endParaRPr lang="en-ID" b="1" spc="300" dirty="0">
              <a:solidFill>
                <a:schemeClr val="bg1"/>
              </a:solidFill>
              <a:latin typeface="Poppins" panose="02000000000000000000" pitchFamily="2" charset="0"/>
              <a:cs typeface="Poppins" panose="02000000000000000000" pitchFamily="2" charset="0"/>
            </a:endParaRPr>
          </a:p>
        </p:txBody>
      </p:sp>
      <p:sp>
        <p:nvSpPr>
          <p:cNvPr id="14" name="TextBox 13"/>
          <p:cNvSpPr txBox="1"/>
          <p:nvPr/>
        </p:nvSpPr>
        <p:spPr>
          <a:xfrm>
            <a:off x="747853" y="1233616"/>
            <a:ext cx="12725079" cy="4524315"/>
          </a:xfrm>
          <a:prstGeom prst="rect">
            <a:avLst/>
          </a:prstGeom>
          <a:noFill/>
        </p:spPr>
        <p:txBody>
          <a:bodyPr wrap="square" rtlCol="0">
            <a:spAutoFit/>
          </a:bodyPr>
          <a:lstStyle/>
          <a:p>
            <a:r>
              <a:rPr lang="zh-CN" altLang="zh-CN" sz="9600" kern="100" dirty="0">
                <a:effectLst/>
                <a:latin typeface="黑体" panose="02010609060101010101" pitchFamily="49" charset="-122"/>
                <a:ea typeface="黑体" panose="02010609060101010101" pitchFamily="49" charset="-122"/>
                <a:cs typeface="Times New Roman" panose="02020603050405020304" pitchFamily="18" charset="0"/>
              </a:rPr>
              <a:t>疫情以来中国消费主义思潮对中国城市化与经济发展的影响。</a:t>
            </a:r>
            <a:endParaRPr lang="en-ID" sz="9600" dirty="0">
              <a:latin typeface="黑体" panose="02010609060101010101" pitchFamily="49" charset="-122"/>
              <a:ea typeface="黑体" panose="02010609060101010101" pitchFamily="49" charset="-122"/>
              <a:cs typeface="Poppins" panose="02000000000000000000" pitchFamily="2" charset="0"/>
            </a:endParaRPr>
          </a:p>
        </p:txBody>
      </p:sp>
      <p:sp>
        <p:nvSpPr>
          <p:cNvPr id="27" name="Freeform: Shape 26"/>
          <p:cNvSpPr/>
          <p:nvPr/>
        </p:nvSpPr>
        <p:spPr>
          <a:xfrm rot="18900000">
            <a:off x="16702460" y="14424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TextBox 28"/>
          <p:cNvSpPr txBox="1"/>
          <p:nvPr/>
        </p:nvSpPr>
        <p:spPr>
          <a:xfrm>
            <a:off x="14630918" y="4280604"/>
            <a:ext cx="2561987" cy="2000548"/>
          </a:xfrm>
          <a:prstGeom prst="rect">
            <a:avLst/>
          </a:prstGeom>
          <a:noFill/>
        </p:spPr>
        <p:txBody>
          <a:bodyPr wrap="square" rtlCol="0">
            <a:spAutoFit/>
          </a:bodyPr>
          <a:lstStyle/>
          <a:p>
            <a:pPr algn="r">
              <a:lnSpc>
                <a:spcPct val="200000"/>
              </a:lnSpc>
            </a:pPr>
            <a:r>
              <a:rPr lang="zh-CN" altLang="en-US" sz="1600">
                <a:solidFill>
                  <a:schemeClr val="bg1"/>
                </a:solidFill>
                <a:latin typeface="Poppins" panose="02000000000000000000" pitchFamily="2" charset="0"/>
                <a:cs typeface="Poppins" panose="02000000000000000000" pitchFamily="2" charset="0"/>
              </a:rPr>
              <a:t>人们从来不消费物的本身，即其使用价值，人们总是把物用来当作能够突出自己的符号</a:t>
            </a:r>
            <a:endParaRPr lang="en-ID" sz="1400" dirty="0">
              <a:solidFill>
                <a:schemeClr val="bg1"/>
              </a:solidFill>
              <a:latin typeface="Poppins" panose="02000000000000000000" pitchFamily="2" charset="0"/>
              <a:cs typeface="Poppins" panose="02000000000000000000" pitchFamily="2"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TextBox 42"/>
          <p:cNvSpPr txBox="1"/>
          <p:nvPr/>
        </p:nvSpPr>
        <p:spPr>
          <a:xfrm>
            <a:off x="1025971" y="911699"/>
            <a:ext cx="13248440" cy="1015663"/>
          </a:xfrm>
          <a:prstGeom prst="rect">
            <a:avLst/>
          </a:prstGeom>
          <a:noFill/>
        </p:spPr>
        <p:txBody>
          <a:bodyPr wrap="square" rtlCol="0">
            <a:spAutoFit/>
          </a:bodyPr>
          <a:lstStyle/>
          <a:p>
            <a:r>
              <a:rPr lang="zh-CN" altLang="en-US" sz="6000" dirty="0">
                <a:latin typeface="Poppins" panose="02000000000000000000" pitchFamily="2" charset="0"/>
                <a:cs typeface="Poppins" panose="02000000000000000000" pitchFamily="2" charset="0"/>
              </a:rPr>
              <a:t>土地财政</a:t>
            </a:r>
            <a:endParaRPr lang="en-ID" sz="6000" dirty="0">
              <a:latin typeface="Poppins" panose="02000000000000000000" pitchFamily="2" charset="0"/>
              <a:cs typeface="Poppins" panose="02000000000000000000" pitchFamily="2" charset="0"/>
            </a:endParaRPr>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23</a:t>
            </a:fld>
            <a:endParaRPr lang="en-ID" sz="1600" spc="300" dirty="0">
              <a:solidFill>
                <a:schemeClr val="bg1"/>
              </a:solidFill>
              <a:latin typeface="Poppins" panose="02000000000000000000" pitchFamily="2" charset="0"/>
              <a:cs typeface="Poppins" panose="02000000000000000000" pitchFamily="2" charset="0"/>
            </a:endParaRPr>
          </a:p>
        </p:txBody>
      </p:sp>
      <p:sp>
        <p:nvSpPr>
          <p:cNvPr id="2" name="文本框 1"/>
          <p:cNvSpPr txBox="1"/>
          <p:nvPr/>
        </p:nvSpPr>
        <p:spPr>
          <a:xfrm>
            <a:off x="1205345" y="3158836"/>
            <a:ext cx="5444837" cy="1446550"/>
          </a:xfrm>
          <a:prstGeom prst="rect">
            <a:avLst/>
          </a:prstGeom>
          <a:noFill/>
        </p:spPr>
        <p:txBody>
          <a:bodyPr wrap="square" rtlCol="0">
            <a:spAutoFit/>
          </a:bodyPr>
          <a:lstStyle/>
          <a:p>
            <a:r>
              <a:rPr lang="zh-CN" altLang="zh-CN" sz="4400" kern="100" dirty="0">
                <a:effectLst/>
                <a:latin typeface="Calibri" panose="020F0502020204030204" pitchFamily="34" charset="0"/>
                <a:ea typeface="宋体" panose="02010600030101010101" pitchFamily="2" charset="-122"/>
                <a:cs typeface="Times New Roman" panose="02020603050405020304" pitchFamily="18" charset="0"/>
              </a:rPr>
              <a:t>地方政府支持基础设施建设</a:t>
            </a:r>
            <a:endParaRPr lang="zh-CN" altLang="en-US" sz="4400" dirty="0"/>
          </a:p>
        </p:txBody>
      </p:sp>
      <p:sp>
        <p:nvSpPr>
          <p:cNvPr id="3" name="文本框 2"/>
          <p:cNvSpPr txBox="1"/>
          <p:nvPr/>
        </p:nvSpPr>
        <p:spPr>
          <a:xfrm>
            <a:off x="9144000" y="3126570"/>
            <a:ext cx="5444837" cy="1446550"/>
          </a:xfrm>
          <a:prstGeom prst="rect">
            <a:avLst/>
          </a:prstGeom>
          <a:noFill/>
        </p:spPr>
        <p:txBody>
          <a:bodyPr wrap="square" rtlCol="0">
            <a:spAutoFit/>
          </a:bodyPr>
          <a:lstStyle/>
          <a:p>
            <a:r>
              <a:rPr lang="zh-CN" altLang="zh-CN" sz="4400" kern="100" dirty="0">
                <a:effectLst/>
                <a:latin typeface="Calibri" panose="020F0502020204030204" pitchFamily="34" charset="0"/>
                <a:ea typeface="宋体" panose="02010600030101010101" pitchFamily="2" charset="-122"/>
                <a:cs typeface="Times New Roman" panose="02020603050405020304" pitchFamily="18" charset="0"/>
              </a:rPr>
              <a:t>吸引级差下（如农村、小城市）人口进入</a:t>
            </a:r>
            <a:endParaRPr lang="zh-CN" altLang="en-US" sz="4400" dirty="0"/>
          </a:p>
        </p:txBody>
      </p:sp>
      <p:sp>
        <p:nvSpPr>
          <p:cNvPr id="4" name="文本框 3"/>
          <p:cNvSpPr txBox="1"/>
          <p:nvPr/>
        </p:nvSpPr>
        <p:spPr>
          <a:xfrm>
            <a:off x="9143999" y="6661975"/>
            <a:ext cx="5444837" cy="1446550"/>
          </a:xfrm>
          <a:prstGeom prst="rect">
            <a:avLst/>
          </a:prstGeom>
          <a:noFill/>
        </p:spPr>
        <p:txBody>
          <a:bodyPr wrap="square" rtlCol="0">
            <a:spAutoFit/>
          </a:bodyPr>
          <a:lstStyle/>
          <a:p>
            <a:r>
              <a:rPr lang="zh-CN" altLang="zh-CN" sz="4400" kern="100" dirty="0">
                <a:effectLst/>
                <a:latin typeface="Calibri" panose="020F0502020204030204" pitchFamily="34" charset="0"/>
                <a:ea typeface="宋体" panose="02010600030101010101" pitchFamily="2" charset="-122"/>
                <a:cs typeface="Times New Roman" panose="02020603050405020304" pitchFamily="18" charset="0"/>
              </a:rPr>
              <a:t>提高购房定居需求，房地产产业由此兴起</a:t>
            </a:r>
            <a:endParaRPr lang="zh-CN" altLang="en-US" sz="4400" dirty="0"/>
          </a:p>
        </p:txBody>
      </p:sp>
      <p:sp>
        <p:nvSpPr>
          <p:cNvPr id="5" name="文本框 4"/>
          <p:cNvSpPr txBox="1"/>
          <p:nvPr/>
        </p:nvSpPr>
        <p:spPr>
          <a:xfrm>
            <a:off x="1205345" y="6661975"/>
            <a:ext cx="5444837" cy="2123658"/>
          </a:xfrm>
          <a:prstGeom prst="rect">
            <a:avLst/>
          </a:prstGeom>
          <a:noFill/>
        </p:spPr>
        <p:txBody>
          <a:bodyPr wrap="square" rtlCol="0">
            <a:spAutoFit/>
          </a:bodyPr>
          <a:lstStyle/>
          <a:p>
            <a:r>
              <a:rPr lang="zh-CN" altLang="zh-CN" sz="4400" kern="100" dirty="0">
                <a:effectLst/>
                <a:latin typeface="Calibri" panose="020F0502020204030204" pitchFamily="34" charset="0"/>
                <a:ea typeface="宋体" panose="02010600030101010101" pitchFamily="2" charset="-122"/>
                <a:cs typeface="Times New Roman" panose="02020603050405020304" pitchFamily="18" charset="0"/>
              </a:rPr>
              <a:t>房地产商向银行贷款扩张，购房者向银行贷款买房</a:t>
            </a:r>
            <a:endParaRPr lang="zh-CN" altLang="en-US" sz="4400" dirty="0"/>
          </a:p>
        </p:txBody>
      </p:sp>
      <p:sp>
        <p:nvSpPr>
          <p:cNvPr id="6" name="箭头: 右 5"/>
          <p:cNvSpPr/>
          <p:nvPr/>
        </p:nvSpPr>
        <p:spPr>
          <a:xfrm>
            <a:off x="6315075" y="4057650"/>
            <a:ext cx="2670232" cy="357188"/>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7" name="箭头: 右 6"/>
          <p:cNvSpPr/>
          <p:nvPr/>
        </p:nvSpPr>
        <p:spPr>
          <a:xfrm rot="10800000">
            <a:off x="6318717" y="7473237"/>
            <a:ext cx="2670232" cy="357188"/>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8" name="箭头: 右 7"/>
          <p:cNvSpPr/>
          <p:nvPr/>
        </p:nvSpPr>
        <p:spPr>
          <a:xfrm rot="5400000">
            <a:off x="11177654" y="5853046"/>
            <a:ext cx="1284660" cy="23704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9" name="箭头: 右 8"/>
          <p:cNvSpPr/>
          <p:nvPr/>
        </p:nvSpPr>
        <p:spPr>
          <a:xfrm rot="16200000">
            <a:off x="2706353" y="5576714"/>
            <a:ext cx="1284660" cy="237043"/>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24</a:t>
            </a:fld>
            <a:endParaRPr lang="en-ID" sz="1600" spc="300" dirty="0">
              <a:solidFill>
                <a:schemeClr val="bg1"/>
              </a:solidFill>
              <a:latin typeface="Poppins" panose="02000000000000000000" pitchFamily="2" charset="0"/>
              <a:cs typeface="Poppins" panose="02000000000000000000" pitchFamily="2" charset="0"/>
            </a:endParaRPr>
          </a:p>
        </p:txBody>
      </p:sp>
      <p:sp>
        <p:nvSpPr>
          <p:cNvPr id="2" name="文本框 1"/>
          <p:cNvSpPr txBox="1"/>
          <p:nvPr/>
        </p:nvSpPr>
        <p:spPr>
          <a:xfrm>
            <a:off x="1250157" y="1208979"/>
            <a:ext cx="13130212" cy="3170099"/>
          </a:xfrm>
          <a:prstGeom prst="rect">
            <a:avLst/>
          </a:prstGeom>
          <a:noFill/>
        </p:spPr>
        <p:txBody>
          <a:bodyPr wrap="square" rtlCol="0">
            <a:spAutoFit/>
          </a:bodyPr>
          <a:lstStyle/>
          <a:p>
            <a:pPr marL="571500" indent="-571500">
              <a:buFont typeface="Arial" panose="020B0604020202020204" pitchFamily="34" charset="0"/>
              <a:buChar char="•"/>
            </a:pPr>
            <a:r>
              <a:rPr lang="zh-CN" altLang="en-US" sz="4000" kern="100" dirty="0">
                <a:latin typeface="Calibri" panose="020F0502020204030204" pitchFamily="34" charset="0"/>
                <a:ea typeface="宋体" panose="02010600030101010101" pitchFamily="2" charset="-122"/>
                <a:cs typeface="Times New Roman" panose="02020603050405020304" pitchFamily="18" charset="0"/>
              </a:rPr>
              <a:t>土地财政</a:t>
            </a:r>
            <a:r>
              <a:rPr lang="zh-CN" altLang="zh-CN" sz="4000" kern="100" dirty="0">
                <a:effectLst/>
                <a:latin typeface="Calibri" panose="020F0502020204030204" pitchFamily="34" charset="0"/>
                <a:ea typeface="宋体" panose="02010600030101010101" pitchFamily="2" charset="-122"/>
                <a:cs typeface="Times New Roman" panose="02020603050405020304" pitchFamily="18" charset="0"/>
              </a:rPr>
              <a:t>循环运转逐渐变得困难</a:t>
            </a:r>
            <a:endParaRPr lang="en-US" altLang="zh-CN" sz="4000" kern="100" dirty="0">
              <a:effectLst/>
              <a:latin typeface="Calibri" panose="020F0502020204030204" pitchFamily="34" charset="0"/>
              <a:ea typeface="宋体" panose="02010600030101010101" pitchFamily="2" charset="-122"/>
              <a:cs typeface="Times New Roman" panose="02020603050405020304" pitchFamily="18" charset="0"/>
            </a:endParaRPr>
          </a:p>
          <a:p>
            <a:pPr marL="571500" indent="-571500">
              <a:buFont typeface="Arial" panose="020B0604020202020204" pitchFamily="34" charset="0"/>
              <a:buChar char="•"/>
            </a:pPr>
            <a:endParaRPr lang="en-US" altLang="zh-CN" sz="4000" kern="100" dirty="0">
              <a:latin typeface="Calibri" panose="020F0502020204030204" pitchFamily="34" charset="0"/>
              <a:ea typeface="宋体" panose="02010600030101010101" pitchFamily="2" charset="-122"/>
              <a:cs typeface="Times New Roman" panose="02020603050405020304" pitchFamily="18" charset="0"/>
            </a:endParaRPr>
          </a:p>
          <a:p>
            <a:pPr marL="571500" indent="-571500">
              <a:buFont typeface="Arial" panose="020B0604020202020204" pitchFamily="34" charset="0"/>
              <a:buChar char="•"/>
            </a:pPr>
            <a:r>
              <a:rPr lang="zh-CN" altLang="zh-CN" sz="4000" kern="100" dirty="0">
                <a:effectLst/>
                <a:latin typeface="Calibri" panose="020F0502020204030204" pitchFamily="34" charset="0"/>
                <a:ea typeface="宋体" panose="02010600030101010101" pitchFamily="2" charset="-122"/>
                <a:cs typeface="Times New Roman" panose="02020603050405020304" pitchFamily="18" charset="0"/>
              </a:rPr>
              <a:t>疫情</a:t>
            </a:r>
            <a:r>
              <a:rPr lang="zh-CN" altLang="en-US" sz="4000" kern="100" dirty="0">
                <a:effectLst/>
                <a:latin typeface="Calibri" panose="020F0502020204030204" pitchFamily="34" charset="0"/>
                <a:ea typeface="宋体" panose="02010600030101010101" pitchFamily="2" charset="-122"/>
                <a:cs typeface="Times New Roman" panose="02020603050405020304" pitchFamily="18" charset="0"/>
              </a:rPr>
              <a:t>对实体经济造成影响</a:t>
            </a:r>
            <a:endParaRPr lang="en-US" altLang="zh-CN" sz="4000" kern="100" dirty="0">
              <a:effectLst/>
              <a:latin typeface="Calibri" panose="020F0502020204030204" pitchFamily="34" charset="0"/>
              <a:ea typeface="宋体" panose="02010600030101010101" pitchFamily="2" charset="-122"/>
              <a:cs typeface="Times New Roman" panose="02020603050405020304" pitchFamily="18" charset="0"/>
            </a:endParaRPr>
          </a:p>
          <a:p>
            <a:pPr marL="571500" indent="-571500">
              <a:buFont typeface="Arial" panose="020B0604020202020204" pitchFamily="34" charset="0"/>
              <a:buChar char="•"/>
            </a:pPr>
            <a:endParaRPr lang="en-US" altLang="zh-CN" sz="4000" kern="100" dirty="0">
              <a:latin typeface="Calibri" panose="020F0502020204030204" pitchFamily="34" charset="0"/>
              <a:ea typeface="宋体" panose="02010600030101010101" pitchFamily="2" charset="-122"/>
              <a:cs typeface="Times New Roman" panose="02020603050405020304" pitchFamily="18" charset="0"/>
            </a:endParaRPr>
          </a:p>
          <a:p>
            <a:pPr marL="571500" indent="-571500">
              <a:buFont typeface="Arial" panose="020B0604020202020204" pitchFamily="34" charset="0"/>
              <a:buChar char="•"/>
            </a:pPr>
            <a:r>
              <a:rPr lang="zh-CN" altLang="zh-CN" sz="4000" kern="100" dirty="0">
                <a:effectLst/>
                <a:latin typeface="Calibri" panose="020F0502020204030204" pitchFamily="34" charset="0"/>
                <a:ea typeface="宋体" panose="02010600030101010101" pitchFamily="2" charset="-122"/>
                <a:cs typeface="Times New Roman" panose="02020603050405020304" pitchFamily="18" charset="0"/>
              </a:rPr>
              <a:t>旧的稳重保守的消费观念逐渐土崩瓦解</a:t>
            </a:r>
            <a:endParaRPr lang="zh-CN" altLang="en-US" sz="4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8928" y="4800599"/>
            <a:ext cx="7035072" cy="49538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25</a:t>
            </a:fld>
            <a:endParaRPr lang="en-ID" sz="1600" spc="300" dirty="0">
              <a:solidFill>
                <a:schemeClr val="bg1"/>
              </a:solidFill>
              <a:latin typeface="Poppins" panose="02000000000000000000" pitchFamily="2" charset="0"/>
              <a:cs typeface="Poppins" panose="02000000000000000000" pitchFamily="2" charset="0"/>
            </a:endParaRPr>
          </a:p>
        </p:txBody>
      </p:sp>
      <p:sp>
        <p:nvSpPr>
          <p:cNvPr id="3" name="文本框 2"/>
          <p:cNvSpPr txBox="1"/>
          <p:nvPr/>
        </p:nvSpPr>
        <p:spPr>
          <a:xfrm>
            <a:off x="935816" y="831365"/>
            <a:ext cx="11804073" cy="1015663"/>
          </a:xfrm>
          <a:prstGeom prst="rect">
            <a:avLst/>
          </a:prstGeom>
          <a:noFill/>
        </p:spPr>
        <p:txBody>
          <a:bodyPr wrap="square" rtlCol="0">
            <a:spAutoFit/>
          </a:bodyPr>
          <a:lstStyle/>
          <a:p>
            <a:r>
              <a:rPr lang="zh-CN" altLang="zh-CN" sz="6000" kern="100" dirty="0">
                <a:effectLst/>
                <a:latin typeface="Calibri" panose="020F0502020204030204" pitchFamily="34" charset="0"/>
                <a:ea typeface="宋体" panose="02010600030101010101" pitchFamily="2" charset="-122"/>
                <a:cs typeface="Times New Roman" panose="02020603050405020304" pitchFamily="18" charset="0"/>
              </a:rPr>
              <a:t>新的消费主义形成</a:t>
            </a:r>
            <a:endParaRPr lang="zh-CN" altLang="en-US" sz="6000" dirty="0"/>
          </a:p>
        </p:txBody>
      </p:sp>
      <p:sp>
        <p:nvSpPr>
          <p:cNvPr id="4" name="文本框 3"/>
          <p:cNvSpPr txBox="1"/>
          <p:nvPr/>
        </p:nvSpPr>
        <p:spPr>
          <a:xfrm>
            <a:off x="935815" y="2147454"/>
            <a:ext cx="13223530" cy="2308324"/>
          </a:xfrm>
          <a:prstGeom prst="rect">
            <a:avLst/>
          </a:prstGeom>
          <a:noFill/>
        </p:spPr>
        <p:txBody>
          <a:bodyPr wrap="square" rtlCol="0">
            <a:spAutoFit/>
          </a:bodyPr>
          <a:lstStyle/>
          <a:p>
            <a:pPr marL="457200" indent="-457200">
              <a:buFont typeface="Arial" panose="020B0604020202020204" pitchFamily="34" charset="0"/>
              <a:buChar char="•"/>
            </a:pP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线上消费和新兴产业</a:t>
            </a: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a:t>
            </a: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特种兵式旅游、多巴胺消费、文旅文创、互联网娱乐</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36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互联网娱乐行业</a:t>
            </a: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a:t>
            </a: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在线视频、音乐、游戏等娱乐</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p:txBody>
      </p:sp>
      <p:pic>
        <p:nvPicPr>
          <p:cNvPr id="2050" name="Picture 2" descr="当年轻人开始“特种兵式”旅行"/>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5304" y="4756204"/>
            <a:ext cx="3891823" cy="48722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在线高清影视视频网站合集 - 易生阁资源网"/>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5819" y="5092871"/>
            <a:ext cx="6719454" cy="45356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26</a:t>
            </a:fld>
            <a:endParaRPr lang="en-ID" sz="1600" spc="300" dirty="0">
              <a:solidFill>
                <a:schemeClr val="bg1"/>
              </a:solidFill>
              <a:latin typeface="Poppins" panose="02000000000000000000" pitchFamily="2" charset="0"/>
              <a:cs typeface="Poppins" panose="02000000000000000000" pitchFamily="2" charset="0"/>
            </a:endParaRPr>
          </a:p>
        </p:txBody>
      </p:sp>
      <p:sp>
        <p:nvSpPr>
          <p:cNvPr id="3" name="文本框 2"/>
          <p:cNvSpPr txBox="1"/>
          <p:nvPr/>
        </p:nvSpPr>
        <p:spPr>
          <a:xfrm>
            <a:off x="935816" y="831365"/>
            <a:ext cx="11804073" cy="1015663"/>
          </a:xfrm>
          <a:prstGeom prst="rect">
            <a:avLst/>
          </a:prstGeom>
          <a:noFill/>
        </p:spPr>
        <p:txBody>
          <a:bodyPr wrap="square" rtlCol="0">
            <a:spAutoFit/>
          </a:bodyPr>
          <a:lstStyle/>
          <a:p>
            <a:r>
              <a:rPr lang="zh-CN" altLang="zh-CN" sz="6000" kern="100" dirty="0">
                <a:effectLst/>
                <a:latin typeface="Calibri" panose="020F0502020204030204" pitchFamily="34" charset="0"/>
                <a:ea typeface="宋体" panose="02010600030101010101" pitchFamily="2" charset="-122"/>
                <a:cs typeface="Times New Roman" panose="02020603050405020304" pitchFamily="18" charset="0"/>
              </a:rPr>
              <a:t>新的消费主义形成</a:t>
            </a:r>
            <a:endParaRPr lang="zh-CN" altLang="en-US" sz="6000" dirty="0"/>
          </a:p>
        </p:txBody>
      </p:sp>
      <p:graphicFrame>
        <p:nvGraphicFramePr>
          <p:cNvPr id="2" name="图表 1"/>
          <p:cNvGraphicFramePr/>
          <p:nvPr/>
        </p:nvGraphicFramePr>
        <p:xfrm>
          <a:off x="6291" y="6539346"/>
          <a:ext cx="5486400" cy="32004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nvGraphicFramePr>
        <p:xfrm>
          <a:off x="4454869" y="6539346"/>
          <a:ext cx="5486400" cy="3200400"/>
        </p:xfrm>
        <a:graphic>
          <a:graphicData uri="http://schemas.openxmlformats.org/drawingml/2006/chart">
            <c:chart xmlns:c="http://schemas.openxmlformats.org/drawingml/2006/chart" xmlns:r="http://schemas.openxmlformats.org/officeDocument/2006/relationships" r:id="rId3"/>
          </a:graphicData>
        </a:graphic>
      </p:graphicFrame>
      <p:sp>
        <p:nvSpPr>
          <p:cNvPr id="6" name="文本框 5"/>
          <p:cNvSpPr txBox="1"/>
          <p:nvPr/>
        </p:nvSpPr>
        <p:spPr>
          <a:xfrm>
            <a:off x="935815" y="2147454"/>
            <a:ext cx="6434803" cy="2862322"/>
          </a:xfrm>
          <a:prstGeom prst="rect">
            <a:avLst/>
          </a:prstGeom>
          <a:noFill/>
        </p:spPr>
        <p:txBody>
          <a:bodyPr wrap="square" rtlCol="0">
            <a:spAutoFit/>
          </a:bodyPr>
          <a:lstStyle/>
          <a:p>
            <a:pPr marL="457200" indent="-457200">
              <a:buFont typeface="Arial" panose="020B0604020202020204" pitchFamily="34" charset="0"/>
              <a:buChar char="•"/>
            </a:pPr>
            <a:r>
              <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rPr>
              <a:t>74.44%</a:t>
            </a: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的人在疫情中的消费减少</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36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rPr>
              <a:t>66.67%</a:t>
            </a: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的人因疫情消费变得更加谨慎</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p:txBody>
      </p:sp>
      <p:graphicFrame>
        <p:nvGraphicFramePr>
          <p:cNvPr id="7" name="图表 6"/>
          <p:cNvGraphicFramePr/>
          <p:nvPr/>
        </p:nvGraphicFramePr>
        <p:xfrm>
          <a:off x="9581050" y="6539346"/>
          <a:ext cx="5486400" cy="3200400"/>
        </p:xfrm>
        <a:graphic>
          <a:graphicData uri="http://schemas.openxmlformats.org/drawingml/2006/chart">
            <c:chart xmlns:c="http://schemas.openxmlformats.org/drawingml/2006/chart" xmlns:r="http://schemas.openxmlformats.org/officeDocument/2006/relationships" r:id="rId4"/>
          </a:graphicData>
        </a:graphic>
      </p:graphicFrame>
      <p:sp>
        <p:nvSpPr>
          <p:cNvPr id="8" name="文本框 7"/>
          <p:cNvSpPr txBox="1"/>
          <p:nvPr/>
        </p:nvSpPr>
        <p:spPr>
          <a:xfrm>
            <a:off x="8148867" y="2147454"/>
            <a:ext cx="6434803" cy="2308324"/>
          </a:xfrm>
          <a:prstGeom prst="rect">
            <a:avLst/>
          </a:prstGeom>
          <a:noFill/>
        </p:spPr>
        <p:txBody>
          <a:bodyPr wrap="square" rtlCol="0">
            <a:spAutoFit/>
          </a:bodyPr>
          <a:lstStyle/>
          <a:p>
            <a:pPr marL="457200" indent="-457200">
              <a:buFont typeface="Arial" panose="020B0604020202020204" pitchFamily="34" charset="0"/>
              <a:buChar char="•"/>
            </a:pP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超过半数的人将消费权衡权重更倾向娱乐</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36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en-US" sz="3600" kern="100" dirty="0">
                <a:effectLst/>
                <a:latin typeface="黑体" panose="02010609060101010101" pitchFamily="49" charset="-122"/>
                <a:ea typeface="黑体" panose="02010609060101010101" pitchFamily="49" charset="-122"/>
                <a:cs typeface="Times New Roman" panose="02020603050405020304" pitchFamily="18" charset="0"/>
              </a:rPr>
              <a:t>消费风向转变的契机</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27</a:t>
            </a:fld>
            <a:endParaRPr lang="en-ID" sz="1600" spc="300" dirty="0">
              <a:solidFill>
                <a:schemeClr val="bg1"/>
              </a:solidFill>
              <a:latin typeface="Poppins" panose="02000000000000000000" pitchFamily="2" charset="0"/>
              <a:cs typeface="Poppins" panose="02000000000000000000" pitchFamily="2" charset="0"/>
            </a:endParaRPr>
          </a:p>
        </p:txBody>
      </p:sp>
      <p:sp>
        <p:nvSpPr>
          <p:cNvPr id="5" name="文本框 4"/>
          <p:cNvSpPr txBox="1"/>
          <p:nvPr/>
        </p:nvSpPr>
        <p:spPr>
          <a:xfrm>
            <a:off x="863601" y="1038919"/>
            <a:ext cx="12949381" cy="1015663"/>
          </a:xfrm>
          <a:prstGeom prst="rect">
            <a:avLst/>
          </a:prstGeom>
          <a:noFill/>
        </p:spPr>
        <p:txBody>
          <a:bodyPr wrap="square" rtlCol="0">
            <a:spAutoFit/>
          </a:bodyPr>
          <a:lstStyle/>
          <a:p>
            <a:r>
              <a:rPr lang="zh-CN" altLang="zh-CN" sz="6000" kern="100" dirty="0">
                <a:effectLst/>
                <a:latin typeface="Calibri" panose="020F0502020204030204" pitchFamily="34" charset="0"/>
                <a:ea typeface="宋体" panose="02010600030101010101" pitchFamily="2" charset="-122"/>
                <a:cs typeface="Times New Roman" panose="02020603050405020304" pitchFamily="18" charset="0"/>
              </a:rPr>
              <a:t>中国的经济发展模式发生深刻的变化</a:t>
            </a:r>
            <a:endParaRPr lang="zh-CN" altLang="en-US" sz="23900" dirty="0"/>
          </a:p>
        </p:txBody>
      </p:sp>
      <p:sp>
        <p:nvSpPr>
          <p:cNvPr id="6" name="文本框 5"/>
          <p:cNvSpPr txBox="1"/>
          <p:nvPr/>
        </p:nvSpPr>
        <p:spPr>
          <a:xfrm>
            <a:off x="863601" y="2754647"/>
            <a:ext cx="13281890" cy="3416320"/>
          </a:xfrm>
          <a:prstGeom prst="rect">
            <a:avLst/>
          </a:prstGeom>
          <a:noFill/>
        </p:spPr>
        <p:txBody>
          <a:bodyPr wrap="square" rtlCol="0">
            <a:spAutoFit/>
          </a:bodyPr>
          <a:lstStyle/>
          <a:p>
            <a:pPr marL="457200" indent="-457200">
              <a:buFont typeface="Arial" panose="020B0604020202020204" pitchFamily="34" charset="0"/>
              <a:buChar char="•"/>
            </a:pP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电商、和视频制作等行业成为了经济增长的新动力</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36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智能化的互联网</a:t>
            </a:r>
            <a:r>
              <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rPr>
              <a:t>+</a:t>
            </a: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发展</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36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传统的房地产</a:t>
            </a:r>
            <a:r>
              <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rPr>
              <a:t>-</a:t>
            </a: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城市建设</a:t>
            </a:r>
            <a:r>
              <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rPr>
              <a:t>-</a:t>
            </a:r>
            <a:r>
              <a:rPr lang="zh-CN" altLang="zh-CN" sz="3600" kern="100" dirty="0">
                <a:effectLst/>
                <a:latin typeface="黑体" panose="02010609060101010101" pitchFamily="49" charset="-122"/>
                <a:ea typeface="黑体" panose="02010609060101010101" pitchFamily="49" charset="-122"/>
                <a:cs typeface="Times New Roman" panose="02020603050405020304" pitchFamily="18" charset="0"/>
              </a:rPr>
              <a:t>购房循环发展链条所带来的观念影响和压力依旧存在。</a:t>
            </a:r>
            <a:endParaRPr lang="en-US" altLang="zh-CN" sz="3600" kern="100" dirty="0">
              <a:effectLst/>
              <a:latin typeface="黑体" panose="02010609060101010101" pitchFamily="49" charset="-122"/>
              <a:ea typeface="黑体" panose="02010609060101010101" pitchFamily="49" charset="-122"/>
              <a:cs typeface="Times New Roman" panose="02020603050405020304" pitchFamily="18" charset="0"/>
            </a:endParaRPr>
          </a:p>
        </p:txBody>
      </p:sp>
      <p:graphicFrame>
        <p:nvGraphicFramePr>
          <p:cNvPr id="3" name="图表 2"/>
          <p:cNvGraphicFramePr/>
          <p:nvPr/>
        </p:nvGraphicFramePr>
        <p:xfrm>
          <a:off x="7504546" y="6264273"/>
          <a:ext cx="5486400" cy="32004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28</a:t>
            </a:fld>
            <a:endParaRPr lang="en-ID" sz="1600" spc="300" dirty="0">
              <a:solidFill>
                <a:schemeClr val="bg1"/>
              </a:solidFill>
              <a:latin typeface="Poppins" panose="02000000000000000000" pitchFamily="2" charset="0"/>
              <a:cs typeface="Poppins" panose="02000000000000000000" pitchFamily="2" charset="0"/>
            </a:endParaRPr>
          </a:p>
        </p:txBody>
      </p:sp>
      <p:sp>
        <p:nvSpPr>
          <p:cNvPr id="5" name="文本框 4"/>
          <p:cNvSpPr txBox="1"/>
          <p:nvPr/>
        </p:nvSpPr>
        <p:spPr>
          <a:xfrm>
            <a:off x="863601" y="1038919"/>
            <a:ext cx="11804073" cy="1015663"/>
          </a:xfrm>
          <a:prstGeom prst="rect">
            <a:avLst/>
          </a:prstGeom>
          <a:noFill/>
        </p:spPr>
        <p:txBody>
          <a:bodyPr wrap="square" rtlCol="0">
            <a:spAutoFit/>
          </a:bodyPr>
          <a:lstStyle/>
          <a:p>
            <a:r>
              <a:rPr lang="zh-CN" altLang="en-US" sz="6000" kern="100" dirty="0">
                <a:effectLst/>
                <a:latin typeface="Calibri" panose="020F0502020204030204" pitchFamily="34" charset="0"/>
                <a:ea typeface="宋体" panose="02010600030101010101" pitchFamily="2" charset="-122"/>
                <a:cs typeface="Times New Roman" panose="02020603050405020304" pitchFamily="18" charset="0"/>
              </a:rPr>
              <a:t>多样的消费观念</a:t>
            </a:r>
            <a:endParaRPr lang="zh-CN" altLang="en-US" sz="23900" dirty="0"/>
          </a:p>
        </p:txBody>
      </p:sp>
      <p:sp>
        <p:nvSpPr>
          <p:cNvPr id="6" name="文本框 5"/>
          <p:cNvSpPr txBox="1"/>
          <p:nvPr/>
        </p:nvSpPr>
        <p:spPr>
          <a:xfrm>
            <a:off x="863601" y="2717558"/>
            <a:ext cx="13822217" cy="3170099"/>
          </a:xfrm>
          <a:prstGeom prst="rect">
            <a:avLst/>
          </a:prstGeom>
          <a:noFill/>
        </p:spPr>
        <p:txBody>
          <a:bodyPr wrap="square" rtlCol="0">
            <a:spAutoFit/>
          </a:bodyPr>
          <a:lstStyle/>
          <a:p>
            <a:pPr marL="457200" indent="-457200">
              <a:buFont typeface="Arial" panose="020B0604020202020204" pitchFamily="34" charset="0"/>
              <a:buChar char="•"/>
            </a:pP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更加强调打破传统约束</a:t>
            </a:r>
            <a:r>
              <a:rPr lang="en-US" altLang="zh-CN" sz="4000" kern="100" dirty="0">
                <a:latin typeface="黑体" panose="02010609060101010101" pitchFamily="49" charset="-122"/>
                <a:ea typeface="黑体" panose="02010609060101010101" pitchFamily="49" charset="-122"/>
                <a:cs typeface="Times New Roman" panose="02020603050405020304" pitchFamily="18" charset="0"/>
              </a:rPr>
              <a:t>		</a:t>
            </a: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主张自我为上</a:t>
            </a:r>
            <a:endParaRPr lang="en-US" altLang="zh-CN" sz="40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40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更加重视物质享受</a:t>
            </a:r>
            <a:r>
              <a:rPr lang="en-US" altLang="zh-CN" sz="4000" kern="100" dirty="0">
                <a:effectLst/>
                <a:latin typeface="黑体" panose="02010609060101010101" pitchFamily="49" charset="-122"/>
                <a:ea typeface="黑体" panose="02010609060101010101" pitchFamily="49" charset="-122"/>
                <a:cs typeface="Times New Roman" panose="02020603050405020304" pitchFamily="18" charset="0"/>
              </a:rPr>
              <a:t>				</a:t>
            </a:r>
            <a:r>
              <a:rPr lang="en-US" altLang="zh-CN" sz="4000" kern="100" dirty="0">
                <a:latin typeface="黑体" panose="02010609060101010101" pitchFamily="49" charset="-122"/>
                <a:ea typeface="黑体" panose="02010609060101010101" pitchFamily="49" charset="-122"/>
                <a:cs typeface="Times New Roman" panose="02020603050405020304" pitchFamily="18" charset="0"/>
              </a:rPr>
              <a:t>	</a:t>
            </a: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扩宽精神娱乐</a:t>
            </a:r>
            <a:endParaRPr lang="en-US" altLang="zh-CN" sz="4000" kern="100" dirty="0">
              <a:effectLst/>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endParaRPr lang="en-US" altLang="zh-CN" sz="4000" kern="100" dirty="0">
              <a:latin typeface="黑体" panose="02010609060101010101" pitchFamily="49" charset="-122"/>
              <a:ea typeface="黑体" panose="02010609060101010101" pitchFamily="49" charset="-122"/>
              <a:cs typeface="Times New Roman" panose="02020603050405020304" pitchFamily="18" charset="0"/>
            </a:endParaRPr>
          </a:p>
          <a:p>
            <a:pPr marL="457200" indent="-457200">
              <a:buFont typeface="Arial" panose="020B0604020202020204" pitchFamily="34" charset="0"/>
              <a:buChar char="•"/>
            </a:pP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强调圈内认同</a:t>
            </a:r>
            <a:r>
              <a:rPr lang="en-US" altLang="zh-CN" sz="4000" kern="100" dirty="0">
                <a:latin typeface="黑体" panose="02010609060101010101" pitchFamily="49" charset="-122"/>
                <a:ea typeface="黑体" panose="02010609060101010101" pitchFamily="49" charset="-122"/>
                <a:cs typeface="Times New Roman" panose="02020603050405020304" pitchFamily="18" charset="0"/>
              </a:rPr>
              <a:t>							</a:t>
            </a:r>
            <a:r>
              <a:rPr lang="zh-CN" altLang="zh-CN" sz="4000" kern="100" dirty="0">
                <a:effectLst/>
                <a:latin typeface="黑体" panose="02010609060101010101" pitchFamily="49" charset="-122"/>
                <a:ea typeface="黑体" panose="02010609060101010101" pitchFamily="49" charset="-122"/>
                <a:cs typeface="Times New Roman" panose="02020603050405020304" pitchFamily="18" charset="0"/>
              </a:rPr>
              <a:t>重视多样交流</a:t>
            </a:r>
            <a:endParaRPr lang="en-US" altLang="zh-CN" sz="6600" kern="100" dirty="0">
              <a:effectLst/>
              <a:latin typeface="黑体" panose="02010609060101010101" pitchFamily="49" charset="-122"/>
              <a:ea typeface="黑体" panose="02010609060101010101" pitchFamily="49" charset="-122"/>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3951527" y="0"/>
            <a:ext cx="4336473"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Rounded Corners 3"/>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p:cNvSpPr txBox="1"/>
          <p:nvPr/>
        </p:nvSpPr>
        <p:spPr>
          <a:xfrm>
            <a:off x="15473990" y="8994623"/>
            <a:ext cx="1338829" cy="36933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Started</a:t>
            </a:r>
            <a:endParaRPr lang="en-ID" b="1" spc="300" dirty="0">
              <a:solidFill>
                <a:schemeClr val="bg1"/>
              </a:solidFill>
              <a:latin typeface="Poppins" panose="02000000000000000000" pitchFamily="2" charset="0"/>
              <a:cs typeface="Poppins" panose="02000000000000000000" pitchFamily="2" charset="0"/>
            </a:endParaRPr>
          </a:p>
        </p:txBody>
      </p:sp>
      <p:sp>
        <p:nvSpPr>
          <p:cNvPr id="14" name="TextBox 13"/>
          <p:cNvSpPr txBox="1"/>
          <p:nvPr/>
        </p:nvSpPr>
        <p:spPr>
          <a:xfrm>
            <a:off x="747853" y="1233616"/>
            <a:ext cx="12725079" cy="6093976"/>
          </a:xfrm>
          <a:prstGeom prst="rect">
            <a:avLst/>
          </a:prstGeom>
          <a:noFill/>
        </p:spPr>
        <p:txBody>
          <a:bodyPr wrap="square" rtlCol="0">
            <a:spAutoFit/>
          </a:bodyPr>
          <a:lstStyle/>
          <a:p>
            <a:r>
              <a:rPr lang="zh-CN" altLang="en-US" sz="13000">
                <a:latin typeface="黑体" panose="02010609060101010101" pitchFamily="49" charset="-122"/>
                <a:ea typeface="黑体" panose="02010609060101010101" pitchFamily="49" charset="-122"/>
                <a:cs typeface="Poppins" panose="02000000000000000000" pitchFamily="2" charset="0"/>
              </a:rPr>
              <a:t>结合马克思主义对消费主义思潮进行批判性引领</a:t>
            </a:r>
            <a:endParaRPr lang="en-ID" sz="13000" dirty="0">
              <a:latin typeface="黑体" panose="02010609060101010101" pitchFamily="49" charset="-122"/>
              <a:ea typeface="黑体" panose="02010609060101010101" pitchFamily="49" charset="-122"/>
              <a:cs typeface="Poppins" panose="02000000000000000000" pitchFamily="2" charset="0"/>
            </a:endParaRPr>
          </a:p>
        </p:txBody>
      </p:sp>
      <p:sp>
        <p:nvSpPr>
          <p:cNvPr id="27" name="Freeform: Shape 26"/>
          <p:cNvSpPr/>
          <p:nvPr/>
        </p:nvSpPr>
        <p:spPr>
          <a:xfrm rot="18900000">
            <a:off x="16702460" y="14424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TextBox 28"/>
          <p:cNvSpPr txBox="1"/>
          <p:nvPr/>
        </p:nvSpPr>
        <p:spPr>
          <a:xfrm>
            <a:off x="14630918" y="4280604"/>
            <a:ext cx="2561987" cy="2000548"/>
          </a:xfrm>
          <a:prstGeom prst="rect">
            <a:avLst/>
          </a:prstGeom>
          <a:noFill/>
        </p:spPr>
        <p:txBody>
          <a:bodyPr wrap="square" rtlCol="0">
            <a:spAutoFit/>
          </a:bodyPr>
          <a:lstStyle/>
          <a:p>
            <a:pPr algn="r">
              <a:lnSpc>
                <a:spcPct val="200000"/>
              </a:lnSpc>
            </a:pPr>
            <a:r>
              <a:rPr lang="zh-CN" altLang="en-US" sz="1600">
                <a:solidFill>
                  <a:schemeClr val="bg1"/>
                </a:solidFill>
                <a:latin typeface="Poppins" panose="02000000000000000000" pitchFamily="2" charset="0"/>
                <a:cs typeface="Poppins" panose="02000000000000000000" pitchFamily="2" charset="0"/>
              </a:rPr>
              <a:t>人们从来不消费物的本身，即其使用价值，人们总是把物用来当作能够突出自己的符号</a:t>
            </a:r>
            <a:endParaRPr lang="en-ID" sz="1400" dirty="0">
              <a:solidFill>
                <a:schemeClr val="bg1"/>
              </a:solidFill>
              <a:latin typeface="Poppins" panose="02000000000000000000" pitchFamily="2" charset="0"/>
              <a:cs typeface="Poppins" panose="020000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3951527" y="0"/>
            <a:ext cx="4336473"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Rounded Corners 3"/>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p:cNvSpPr txBox="1"/>
          <p:nvPr/>
        </p:nvSpPr>
        <p:spPr>
          <a:xfrm>
            <a:off x="15473990" y="8994623"/>
            <a:ext cx="1338829" cy="36933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Started</a:t>
            </a:r>
            <a:endParaRPr lang="en-ID" b="1" spc="300" dirty="0">
              <a:solidFill>
                <a:schemeClr val="bg1"/>
              </a:solidFill>
              <a:latin typeface="Poppins" panose="02000000000000000000" pitchFamily="2" charset="0"/>
              <a:cs typeface="Poppins" panose="02000000000000000000" pitchFamily="2" charset="0"/>
            </a:endParaRPr>
          </a:p>
        </p:txBody>
      </p:sp>
      <p:sp>
        <p:nvSpPr>
          <p:cNvPr id="14" name="TextBox 13"/>
          <p:cNvSpPr txBox="1"/>
          <p:nvPr/>
        </p:nvSpPr>
        <p:spPr>
          <a:xfrm>
            <a:off x="747853" y="1233616"/>
            <a:ext cx="12725079" cy="4093428"/>
          </a:xfrm>
          <a:prstGeom prst="rect">
            <a:avLst/>
          </a:prstGeom>
          <a:noFill/>
        </p:spPr>
        <p:txBody>
          <a:bodyPr wrap="square" rtlCol="0">
            <a:spAutoFit/>
          </a:bodyPr>
          <a:lstStyle/>
          <a:p>
            <a:r>
              <a:rPr lang="zh-CN" altLang="en-US" sz="13000" dirty="0">
                <a:latin typeface="黑体" panose="02010609060101010101" pitchFamily="49" charset="-122"/>
                <a:ea typeface="黑体" panose="02010609060101010101" pitchFamily="49" charset="-122"/>
                <a:cs typeface="Poppins" panose="02000000000000000000" pitchFamily="2" charset="0"/>
              </a:rPr>
              <a:t>消费主义的起源的分析</a:t>
            </a:r>
            <a:endParaRPr lang="en-ID" sz="13000" dirty="0">
              <a:latin typeface="黑体" panose="02010609060101010101" pitchFamily="49" charset="-122"/>
              <a:ea typeface="黑体" panose="02010609060101010101" pitchFamily="49" charset="-122"/>
              <a:cs typeface="Poppins" panose="02000000000000000000" pitchFamily="2" charset="0"/>
            </a:endParaRPr>
          </a:p>
        </p:txBody>
      </p:sp>
      <p:sp>
        <p:nvSpPr>
          <p:cNvPr id="27" name="Freeform: Shape 26"/>
          <p:cNvSpPr/>
          <p:nvPr/>
        </p:nvSpPr>
        <p:spPr>
          <a:xfrm rot="18900000">
            <a:off x="16702460" y="14424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TextBox 28"/>
          <p:cNvSpPr txBox="1"/>
          <p:nvPr/>
        </p:nvSpPr>
        <p:spPr>
          <a:xfrm>
            <a:off x="14630918" y="4280604"/>
            <a:ext cx="2561987" cy="2000548"/>
          </a:xfrm>
          <a:prstGeom prst="rect">
            <a:avLst/>
          </a:prstGeom>
          <a:noFill/>
        </p:spPr>
        <p:txBody>
          <a:bodyPr wrap="square" rtlCol="0">
            <a:spAutoFit/>
          </a:bodyPr>
          <a:lstStyle/>
          <a:p>
            <a:pPr algn="r">
              <a:lnSpc>
                <a:spcPct val="200000"/>
              </a:lnSpc>
            </a:pPr>
            <a:r>
              <a:rPr lang="zh-CN" altLang="en-US" sz="1600" dirty="0">
                <a:solidFill>
                  <a:schemeClr val="bg1"/>
                </a:solidFill>
                <a:latin typeface="Poppins" panose="02000000000000000000" pitchFamily="2" charset="0"/>
                <a:cs typeface="Poppins" panose="02000000000000000000" pitchFamily="2" charset="0"/>
              </a:rPr>
              <a:t>人们从来不消费物的本身，即其使用价值，人们总是把物用来当作能够突出自己的符号</a:t>
            </a:r>
            <a:endParaRPr lang="en-ID" sz="1400" dirty="0">
              <a:solidFill>
                <a:schemeClr val="bg1"/>
              </a:solidFill>
              <a:latin typeface="Poppins" panose="02000000000000000000" pitchFamily="2" charset="0"/>
              <a:cs typeface="Poppins" panose="02000000000000000000" pitchFamily="2"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TextBox 42"/>
          <p:cNvSpPr txBox="1"/>
          <p:nvPr/>
        </p:nvSpPr>
        <p:spPr>
          <a:xfrm>
            <a:off x="525433" y="377982"/>
            <a:ext cx="13248440" cy="1569660"/>
          </a:xfrm>
          <a:prstGeom prst="rect">
            <a:avLst/>
          </a:prstGeom>
          <a:noFill/>
        </p:spPr>
        <p:txBody>
          <a:bodyPr wrap="square" rtlCol="0">
            <a:spAutoFit/>
          </a:bodyPr>
          <a:lstStyle/>
          <a:p>
            <a:r>
              <a:rPr lang="zh-CN" altLang="en-US" sz="9600">
                <a:latin typeface="Poppins" panose="02000000000000000000" pitchFamily="2" charset="0"/>
                <a:cs typeface="Poppins" panose="02000000000000000000" pitchFamily="2" charset="0"/>
              </a:rPr>
              <a:t>消费主义的本质</a:t>
            </a:r>
            <a:endParaRPr lang="en-ID" sz="9600" dirty="0">
              <a:latin typeface="Poppins" panose="02000000000000000000" pitchFamily="2" charset="0"/>
              <a:cs typeface="Poppins" panose="02000000000000000000" pitchFamily="2" charset="0"/>
            </a:endParaRPr>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30</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534750" y="3280129"/>
            <a:ext cx="14827170" cy="3416320"/>
          </a:xfrm>
          <a:prstGeom prst="rect">
            <a:avLst/>
          </a:prstGeom>
          <a:noFill/>
        </p:spPr>
        <p:txBody>
          <a:bodyPr wrap="square">
            <a:spAutoFit/>
          </a:bodyPr>
          <a:lstStyle/>
          <a:p>
            <a:r>
              <a:rPr lang="en-US" altLang="zh-CN" sz="7200">
                <a:ea typeface="等线" panose="02010600030101010101" pitchFamily="2" charset="-122"/>
                <a:cs typeface="Times New Roman" panose="02020603050405020304" pitchFamily="18" charset="0"/>
              </a:rPr>
              <a:t>· </a:t>
            </a:r>
            <a:r>
              <a:rPr lang="zh-CN" altLang="zh-CN" sz="7200">
                <a:effectLst/>
                <a:ea typeface="等线" panose="02010600030101010101" pitchFamily="2" charset="-122"/>
                <a:cs typeface="Times New Roman" panose="02020603050405020304" pitchFamily="18" charset="0"/>
              </a:rPr>
              <a:t>消费手段与目的的本末倒置</a:t>
            </a:r>
            <a:endParaRPr lang="en-US" altLang="zh-CN" sz="7200">
              <a:effectLst/>
              <a:ea typeface="等线" panose="02010600030101010101" pitchFamily="2" charset="-122"/>
              <a:cs typeface="Times New Roman" panose="02020603050405020304" pitchFamily="18" charset="0"/>
            </a:endParaRPr>
          </a:p>
          <a:p>
            <a:endParaRPr lang="en-US" altLang="zh-CN" sz="7200">
              <a:effectLst/>
              <a:ea typeface="等线" panose="02010600030101010101" pitchFamily="2" charset="-122"/>
              <a:cs typeface="Times New Roman" panose="02020603050405020304" pitchFamily="18" charset="0"/>
            </a:endParaRPr>
          </a:p>
          <a:p>
            <a:r>
              <a:rPr lang="en-US" altLang="zh-CN" sz="7200">
                <a:ea typeface="等线" panose="02010600030101010101" pitchFamily="2" charset="-122"/>
                <a:cs typeface="Times New Roman" panose="02020603050405020304" pitchFamily="18" charset="0"/>
              </a:rPr>
              <a:t>· </a:t>
            </a:r>
            <a:r>
              <a:rPr lang="zh-CN" altLang="en-US" sz="7200">
                <a:ea typeface="等线" panose="02010600030101010101" pitchFamily="2" charset="-122"/>
                <a:cs typeface="Times New Roman" panose="02020603050405020304" pitchFamily="18" charset="0"/>
              </a:rPr>
              <a:t>异化消费的社会现象的反映</a:t>
            </a:r>
            <a:endParaRPr lang="zh-CN" altLang="en-US" sz="72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31</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2040025" y="3850838"/>
            <a:ext cx="14827170" cy="2585323"/>
          </a:xfrm>
          <a:prstGeom prst="rect">
            <a:avLst/>
          </a:prstGeom>
          <a:noFill/>
        </p:spPr>
        <p:txBody>
          <a:bodyPr wrap="square">
            <a:spAutoFit/>
          </a:bodyPr>
          <a:lstStyle/>
          <a:p>
            <a:r>
              <a:rPr lang="zh-CN" altLang="en-US" sz="5400"/>
              <a:t>没有鲜明突出的价值导向</a:t>
            </a:r>
            <a:endParaRPr lang="en-US" altLang="zh-CN" sz="5400"/>
          </a:p>
          <a:p>
            <a:r>
              <a:rPr lang="zh-CN" altLang="en-US" sz="5400"/>
              <a:t>模糊、感性化</a:t>
            </a:r>
            <a:endParaRPr lang="en-US" altLang="zh-CN" sz="5400"/>
          </a:p>
          <a:p>
            <a:r>
              <a:rPr lang="zh-CN" altLang="en-US" sz="5400"/>
              <a:t>隐蔽性和依附性</a:t>
            </a:r>
            <a:endParaRPr lang="en-US" altLang="zh-CN" sz="5400"/>
          </a:p>
        </p:txBody>
      </p:sp>
      <p:sp>
        <p:nvSpPr>
          <p:cNvPr id="7" name="TextBox 42"/>
          <p:cNvSpPr txBox="1"/>
          <p:nvPr/>
        </p:nvSpPr>
        <p:spPr>
          <a:xfrm>
            <a:off x="641180" y="1490279"/>
            <a:ext cx="13248440" cy="1569660"/>
          </a:xfrm>
          <a:prstGeom prst="rect">
            <a:avLst/>
          </a:prstGeom>
          <a:noFill/>
        </p:spPr>
        <p:txBody>
          <a:bodyPr wrap="square" rtlCol="0">
            <a:spAutoFit/>
          </a:bodyPr>
          <a:lstStyle/>
          <a:p>
            <a:r>
              <a:rPr lang="zh-CN" altLang="en-US" sz="9600">
                <a:latin typeface="Poppins" panose="02000000000000000000" pitchFamily="2" charset="0"/>
                <a:cs typeface="Poppins" panose="02000000000000000000" pitchFamily="2" charset="0"/>
              </a:rPr>
              <a:t>与其他思潮的差异</a:t>
            </a:r>
            <a:endParaRPr lang="en-ID" sz="9600" dirty="0">
              <a:latin typeface="Poppins" panose="02000000000000000000" pitchFamily="2" charset="0"/>
              <a:cs typeface="Poppins" panose="02000000000000000000" pitchFamily="2"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32</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1730415" y="3781389"/>
            <a:ext cx="14827170" cy="3416320"/>
          </a:xfrm>
          <a:prstGeom prst="rect">
            <a:avLst/>
          </a:prstGeom>
          <a:noFill/>
        </p:spPr>
        <p:txBody>
          <a:bodyPr wrap="square">
            <a:spAutoFit/>
          </a:bodyPr>
          <a:lstStyle/>
          <a:p>
            <a:r>
              <a:rPr lang="zh-CN" altLang="en-US" sz="5400"/>
              <a:t>消费体现人民群众对美好生活的向往</a:t>
            </a:r>
            <a:endParaRPr lang="en-US" altLang="zh-CN" sz="5400"/>
          </a:p>
          <a:p>
            <a:r>
              <a:rPr lang="zh-CN" altLang="en-US" sz="5400"/>
              <a:t>注重消费物质价值更要注重精神价值</a:t>
            </a:r>
            <a:endParaRPr lang="en-US" altLang="zh-CN" sz="5400"/>
          </a:p>
          <a:p>
            <a:r>
              <a:rPr lang="zh-CN" altLang="en-US" sz="5400"/>
              <a:t>消费实现个人价值和国家价值的统一</a:t>
            </a:r>
            <a:endParaRPr lang="en-US" altLang="zh-CN" sz="5400"/>
          </a:p>
          <a:p>
            <a:r>
              <a:rPr lang="zh-CN" altLang="en-US" sz="5400"/>
              <a:t>消费体现个人和国家的自信与开放</a:t>
            </a:r>
            <a:endParaRPr lang="en-US" altLang="zh-CN" sz="5400"/>
          </a:p>
        </p:txBody>
      </p:sp>
      <p:sp>
        <p:nvSpPr>
          <p:cNvPr id="7" name="TextBox 42"/>
          <p:cNvSpPr txBox="1"/>
          <p:nvPr/>
        </p:nvSpPr>
        <p:spPr>
          <a:xfrm>
            <a:off x="236066" y="1409257"/>
            <a:ext cx="15216136" cy="1569660"/>
          </a:xfrm>
          <a:prstGeom prst="rect">
            <a:avLst/>
          </a:prstGeom>
          <a:noFill/>
        </p:spPr>
        <p:txBody>
          <a:bodyPr wrap="square" rtlCol="0">
            <a:spAutoFit/>
          </a:bodyPr>
          <a:lstStyle/>
          <a:p>
            <a:r>
              <a:rPr lang="zh-CN" altLang="en-US" sz="9600">
                <a:latin typeface="Poppins" panose="02000000000000000000" pitchFamily="2" charset="0"/>
                <a:cs typeface="Poppins" panose="02000000000000000000" pitchFamily="2" charset="0"/>
              </a:rPr>
              <a:t>树立社会主义新时代消费观</a:t>
            </a:r>
            <a:endParaRPr lang="en-ID" sz="9600" dirty="0">
              <a:latin typeface="Poppins" panose="02000000000000000000" pitchFamily="2" charset="0"/>
              <a:cs typeface="Poppins" panose="02000000000000000000" pitchFamily="2"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951527" y="0"/>
            <a:ext cx="4336473"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Rectangle: Rounded Corners 2"/>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TextBox 3"/>
          <p:cNvSpPr txBox="1"/>
          <p:nvPr/>
        </p:nvSpPr>
        <p:spPr>
          <a:xfrm>
            <a:off x="15774553" y="8994623"/>
            <a:ext cx="737702" cy="36933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End</a:t>
            </a:r>
            <a:endParaRPr lang="en-ID" b="1" spc="300" dirty="0">
              <a:solidFill>
                <a:schemeClr val="bg1"/>
              </a:solidFill>
              <a:latin typeface="Poppins" panose="02000000000000000000" pitchFamily="2" charset="0"/>
              <a:cs typeface="Poppins" panose="02000000000000000000" pitchFamily="2" charset="0"/>
            </a:endParaRPr>
          </a:p>
        </p:txBody>
      </p:sp>
      <p:sp>
        <p:nvSpPr>
          <p:cNvPr id="5" name="TextBox 4"/>
          <p:cNvSpPr txBox="1"/>
          <p:nvPr/>
        </p:nvSpPr>
        <p:spPr>
          <a:xfrm>
            <a:off x="863600" y="8969533"/>
            <a:ext cx="245580" cy="338554"/>
          </a:xfrm>
          <a:prstGeom prst="rect">
            <a:avLst/>
          </a:prstGeom>
          <a:noFill/>
        </p:spPr>
        <p:txBody>
          <a:bodyPr wrap="none" rtlCol="0">
            <a:spAutoFit/>
          </a:bodyPr>
          <a:lstStyle/>
          <a:p>
            <a:r>
              <a:rPr lang="en-US" sz="1600" dirty="0">
                <a:latin typeface="Poppins" panose="02000000000000000000" pitchFamily="2" charset="0"/>
                <a:cs typeface="Poppins" panose="02000000000000000000" pitchFamily="2" charset="0"/>
              </a:rPr>
              <a:t> </a:t>
            </a:r>
            <a:endParaRPr lang="en-ID" sz="1600" dirty="0">
              <a:latin typeface="Poppins" panose="02000000000000000000" pitchFamily="2" charset="0"/>
              <a:cs typeface="Poppins" panose="02000000000000000000" pitchFamily="2" charset="0"/>
            </a:endParaRPr>
          </a:p>
        </p:txBody>
      </p:sp>
      <p:sp>
        <p:nvSpPr>
          <p:cNvPr id="6" name="TextBox 5"/>
          <p:cNvSpPr txBox="1"/>
          <p:nvPr/>
        </p:nvSpPr>
        <p:spPr>
          <a:xfrm>
            <a:off x="863600" y="822324"/>
            <a:ext cx="300082" cy="400110"/>
          </a:xfrm>
          <a:prstGeom prst="rect">
            <a:avLst/>
          </a:prstGeom>
          <a:noFill/>
        </p:spPr>
        <p:txBody>
          <a:bodyPr wrap="none" rtlCol="0">
            <a:spAutoFit/>
          </a:bodyPr>
          <a:lstStyle/>
          <a:p>
            <a:r>
              <a:rPr lang="en-US" sz="2000" spc="300" dirty="0">
                <a:latin typeface="Poppins" panose="02000000000000000000" pitchFamily="2" charset="0"/>
                <a:cs typeface="Poppins" panose="02000000000000000000" pitchFamily="2" charset="0"/>
              </a:rPr>
              <a:t> </a:t>
            </a:r>
            <a:endParaRPr lang="en-ID" sz="2000" spc="300" dirty="0">
              <a:latin typeface="Poppins" panose="02000000000000000000" pitchFamily="2" charset="0"/>
              <a:cs typeface="Poppins" panose="02000000000000000000" pitchFamily="2" charset="0"/>
            </a:endParaRPr>
          </a:p>
        </p:txBody>
      </p:sp>
      <p:sp>
        <p:nvSpPr>
          <p:cNvPr id="7" name="TextBox 6"/>
          <p:cNvSpPr txBox="1"/>
          <p:nvPr/>
        </p:nvSpPr>
        <p:spPr>
          <a:xfrm>
            <a:off x="863600" y="4001392"/>
            <a:ext cx="7830990" cy="1631216"/>
          </a:xfrm>
          <a:prstGeom prst="rect">
            <a:avLst/>
          </a:prstGeom>
          <a:noFill/>
        </p:spPr>
        <p:txBody>
          <a:bodyPr wrap="none" rtlCol="0">
            <a:spAutoFit/>
          </a:bodyPr>
          <a:lstStyle/>
          <a:p>
            <a:r>
              <a:rPr lang="en-US" sz="10000" dirty="0">
                <a:latin typeface="Poppins" panose="02000000000000000000" pitchFamily="2" charset="0"/>
                <a:cs typeface="Poppins" panose="02000000000000000000" pitchFamily="2" charset="0"/>
              </a:rPr>
              <a:t>Thank You -</a:t>
            </a:r>
            <a:endParaRPr lang="en-ID" sz="13000" dirty="0">
              <a:latin typeface="Poppins" panose="02000000000000000000" pitchFamily="2" charset="0"/>
              <a:cs typeface="Poppins" panose="02000000000000000000" pitchFamily="2" charset="0"/>
            </a:endParaRPr>
          </a:p>
        </p:txBody>
      </p:sp>
      <p:sp>
        <p:nvSpPr>
          <p:cNvPr id="8" name="Freeform: Shape 7"/>
          <p:cNvSpPr/>
          <p:nvPr/>
        </p:nvSpPr>
        <p:spPr>
          <a:xfrm rot="18900000">
            <a:off x="16702460" y="144243"/>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1" name="TextBox 10"/>
          <p:cNvSpPr txBox="1"/>
          <p:nvPr/>
        </p:nvSpPr>
        <p:spPr>
          <a:xfrm>
            <a:off x="863600" y="5632608"/>
            <a:ext cx="2981907" cy="584775"/>
          </a:xfrm>
          <a:prstGeom prst="rect">
            <a:avLst/>
          </a:prstGeom>
          <a:noFill/>
        </p:spPr>
        <p:txBody>
          <a:bodyPr wrap="none" rtlCol="0">
            <a:spAutoFit/>
          </a:bodyPr>
          <a:lstStyle/>
          <a:p>
            <a:r>
              <a:rPr lang="en-US" sz="3200" dirty="0">
                <a:latin typeface="Poppins" panose="02000000000000000000" pitchFamily="2" charset="0"/>
                <a:cs typeface="Poppins" panose="02000000000000000000" pitchFamily="2" charset="0"/>
              </a:rPr>
              <a:t>For Watching.</a:t>
            </a:r>
            <a:endParaRPr lang="en-ID" sz="3200" dirty="0">
              <a:latin typeface="Poppins" panose="02000000000000000000" pitchFamily="2" charset="0"/>
              <a:cs typeface="Poppins" panose="020000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TextBox 42"/>
          <p:cNvSpPr txBox="1"/>
          <p:nvPr/>
        </p:nvSpPr>
        <p:spPr>
          <a:xfrm>
            <a:off x="525433" y="377982"/>
            <a:ext cx="13248440" cy="1569660"/>
          </a:xfrm>
          <a:prstGeom prst="rect">
            <a:avLst/>
          </a:prstGeom>
          <a:noFill/>
        </p:spPr>
        <p:txBody>
          <a:bodyPr wrap="square" rtlCol="0">
            <a:spAutoFit/>
          </a:bodyPr>
          <a:lstStyle/>
          <a:p>
            <a:r>
              <a:rPr lang="zh-CN" altLang="en-US" sz="9600" dirty="0">
                <a:latin typeface="Poppins" panose="02000000000000000000" pitchFamily="2" charset="0"/>
                <a:cs typeface="Poppins" panose="02000000000000000000" pitchFamily="2" charset="0"/>
              </a:rPr>
              <a:t>历史背景</a:t>
            </a:r>
            <a:endParaRPr lang="en-ID" sz="9600" dirty="0">
              <a:latin typeface="Poppins" panose="02000000000000000000" pitchFamily="2" charset="0"/>
              <a:cs typeface="Poppins" panose="02000000000000000000" pitchFamily="2" charset="0"/>
            </a:endParaRPr>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4</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534750" y="3280129"/>
            <a:ext cx="14827170" cy="5632311"/>
          </a:xfrm>
          <a:prstGeom prst="rect">
            <a:avLst/>
          </a:prstGeom>
          <a:noFill/>
        </p:spPr>
        <p:txBody>
          <a:bodyPr wrap="square">
            <a:spAutoFit/>
          </a:bodyPr>
          <a:lstStyle/>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商品、市场的形成</a:t>
            </a:r>
            <a:endParaRPr lang="en-US" altLang="zh-CN" sz="7200" dirty="0">
              <a:ea typeface="等线" panose="02010600030101010101" pitchFamily="2" charset="-122"/>
              <a:cs typeface="Times New Roman" panose="02020603050405020304" pitchFamily="18" charset="0"/>
            </a:endParaRPr>
          </a:p>
          <a:p>
            <a:endParaRPr lang="en-US" altLang="zh-CN" sz="7200" dirty="0">
              <a:effectLst/>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生产力发展导致的产能过剩</a:t>
            </a:r>
            <a:endParaRPr lang="en-US" altLang="zh-CN" sz="7200" dirty="0">
              <a:ea typeface="等线" panose="02010600030101010101" pitchFamily="2" charset="-122"/>
              <a:cs typeface="Times New Roman" panose="02020603050405020304" pitchFamily="18" charset="0"/>
            </a:endParaRPr>
          </a:p>
          <a:p>
            <a:endParaRPr lang="en-US" altLang="zh-CN" sz="7200" dirty="0">
              <a:effectLst/>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资产阶级物质文化发展</a:t>
            </a:r>
            <a:endParaRPr lang="zh-CN" altLang="en-US" sz="7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5</a:t>
            </a:fld>
            <a:endParaRPr lang="en-ID" sz="1600" spc="300" dirty="0">
              <a:solidFill>
                <a:schemeClr val="bg1"/>
              </a:solidFill>
              <a:latin typeface="Poppins" panose="02000000000000000000" pitchFamily="2" charset="0"/>
              <a:cs typeface="Poppins" panose="02000000000000000000" pitchFamily="2" charset="0"/>
            </a:endParaRPr>
          </a:p>
        </p:txBody>
      </p:sp>
      <p:sp>
        <p:nvSpPr>
          <p:cNvPr id="7" name="TextBox 42"/>
          <p:cNvSpPr txBox="1"/>
          <p:nvPr/>
        </p:nvSpPr>
        <p:spPr>
          <a:xfrm>
            <a:off x="863601" y="424149"/>
            <a:ext cx="13248440" cy="1569660"/>
          </a:xfrm>
          <a:prstGeom prst="rect">
            <a:avLst/>
          </a:prstGeom>
          <a:noFill/>
        </p:spPr>
        <p:txBody>
          <a:bodyPr wrap="square" rtlCol="0">
            <a:spAutoFit/>
          </a:bodyPr>
          <a:lstStyle/>
          <a:p>
            <a:r>
              <a:rPr lang="zh-CN" altLang="en-US" sz="9600" dirty="0">
                <a:latin typeface="Poppins" panose="02000000000000000000" pitchFamily="2" charset="0"/>
                <a:cs typeface="Poppins" panose="02000000000000000000" pitchFamily="2" charset="0"/>
              </a:rPr>
              <a:t>商品符号价值的产生</a:t>
            </a:r>
            <a:endParaRPr lang="en-ID" sz="9600" dirty="0">
              <a:latin typeface="Poppins" panose="02000000000000000000" pitchFamily="2" charset="0"/>
              <a:cs typeface="Poppins" panose="02000000000000000000" pitchFamily="2" charset="0"/>
            </a:endParaRPr>
          </a:p>
        </p:txBody>
      </p:sp>
      <p:sp>
        <p:nvSpPr>
          <p:cNvPr id="2" name="文本框 1"/>
          <p:cNvSpPr txBox="1"/>
          <p:nvPr/>
        </p:nvSpPr>
        <p:spPr>
          <a:xfrm>
            <a:off x="534750" y="3280129"/>
            <a:ext cx="14827170" cy="4524315"/>
          </a:xfrm>
          <a:prstGeom prst="rect">
            <a:avLst/>
          </a:prstGeom>
          <a:noFill/>
        </p:spPr>
        <p:txBody>
          <a:bodyPr wrap="square">
            <a:spAutoFit/>
          </a:bodyPr>
          <a:lstStyle/>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资产阶级与贵族、工人阶级区分</a:t>
            </a:r>
            <a:endParaRPr lang="en-US" altLang="zh-CN" sz="7200" dirty="0">
              <a:ea typeface="等线" panose="02010600030101010101" pitchFamily="2" charset="-122"/>
              <a:cs typeface="Times New Roman" panose="02020603050405020304" pitchFamily="18" charset="0"/>
            </a:endParaRPr>
          </a:p>
          <a:p>
            <a:endParaRPr lang="en-US" altLang="zh-CN" sz="7200" dirty="0">
              <a:effectLst/>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通过物质占有展现声望</a:t>
            </a:r>
            <a:endParaRPr lang="en-US" altLang="zh-CN" sz="7200" dirty="0">
              <a:ea typeface="等线" panose="02010600030101010101" pitchFamily="2" charset="-122"/>
              <a:cs typeface="Times New Roman" panose="02020603050405020304" pitchFamily="18" charset="0"/>
            </a:endParaRPr>
          </a:p>
          <a:p>
            <a:endParaRPr lang="en-US" altLang="zh-CN" sz="7200" dirty="0">
              <a:ea typeface="等线" panose="02010600030101010101" pitchFamily="2" charset="-122"/>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6</a:t>
            </a:fld>
            <a:endParaRPr lang="en-ID" sz="1600" spc="300" dirty="0">
              <a:solidFill>
                <a:schemeClr val="bg1"/>
              </a:solidFill>
              <a:latin typeface="Poppins" panose="02000000000000000000" pitchFamily="2" charset="0"/>
              <a:cs typeface="Poppins" panose="02000000000000000000" pitchFamily="2" charset="0"/>
            </a:endParaRPr>
          </a:p>
        </p:txBody>
      </p:sp>
      <p:sp>
        <p:nvSpPr>
          <p:cNvPr id="2" name="TextBox 42"/>
          <p:cNvSpPr txBox="1"/>
          <p:nvPr/>
        </p:nvSpPr>
        <p:spPr>
          <a:xfrm>
            <a:off x="863601" y="424149"/>
            <a:ext cx="13248440" cy="1569660"/>
          </a:xfrm>
          <a:prstGeom prst="rect">
            <a:avLst/>
          </a:prstGeom>
          <a:noFill/>
        </p:spPr>
        <p:txBody>
          <a:bodyPr wrap="square" rtlCol="0">
            <a:spAutoFit/>
          </a:bodyPr>
          <a:lstStyle/>
          <a:p>
            <a:r>
              <a:rPr lang="zh-CN" altLang="en-US" sz="9600" dirty="0">
                <a:latin typeface="Poppins" panose="02000000000000000000" pitchFamily="2" charset="0"/>
                <a:cs typeface="Poppins" panose="02000000000000000000" pitchFamily="2" charset="0"/>
              </a:rPr>
              <a:t>商品符号的涓滴现象</a:t>
            </a:r>
            <a:endParaRPr lang="en-ID" sz="9600" dirty="0">
              <a:latin typeface="Poppins" panose="02000000000000000000" pitchFamily="2" charset="0"/>
              <a:cs typeface="Poppins" panose="02000000000000000000" pitchFamily="2" charset="0"/>
            </a:endParaRPr>
          </a:p>
        </p:txBody>
      </p:sp>
      <p:sp>
        <p:nvSpPr>
          <p:cNvPr id="4" name="文本框 3"/>
          <p:cNvSpPr txBox="1"/>
          <p:nvPr/>
        </p:nvSpPr>
        <p:spPr>
          <a:xfrm>
            <a:off x="534750" y="3280129"/>
            <a:ext cx="14827170" cy="5632311"/>
          </a:xfrm>
          <a:prstGeom prst="rect">
            <a:avLst/>
          </a:prstGeom>
          <a:noFill/>
        </p:spPr>
        <p:txBody>
          <a:bodyPr wrap="square">
            <a:spAutoFit/>
          </a:bodyPr>
          <a:lstStyle/>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人们的模仿导致商品价值降低</a:t>
            </a:r>
            <a:endParaRPr lang="en-US" altLang="zh-CN" sz="7200" dirty="0">
              <a:ea typeface="等线" panose="02010600030101010101" pitchFamily="2" charset="-122"/>
              <a:cs typeface="Times New Roman" panose="02020603050405020304" pitchFamily="18" charset="0"/>
            </a:endParaRPr>
          </a:p>
          <a:p>
            <a:endParaRPr lang="en-US" altLang="zh-CN" sz="7200" dirty="0">
              <a:effectLst/>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精英寻找新的商品以彰显自我</a:t>
            </a:r>
            <a:endParaRPr lang="en-US" altLang="zh-CN" sz="7200" dirty="0">
              <a:ea typeface="等线" panose="02010600030101010101" pitchFamily="2" charset="-122"/>
              <a:cs typeface="Times New Roman" panose="02020603050405020304" pitchFamily="18" charset="0"/>
            </a:endParaRPr>
          </a:p>
          <a:p>
            <a:endParaRPr lang="en-US" altLang="zh-CN" sz="7200" dirty="0">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追求物品的转移产生消费动力</a:t>
            </a:r>
            <a:endParaRPr lang="zh-CN" altLang="en-US" sz="7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5361920" y="0"/>
            <a:ext cx="2926080" cy="10287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5" name="Freeform: Shape 14"/>
          <p:cNvSpPr/>
          <p:nvPr/>
        </p:nvSpPr>
        <p:spPr>
          <a:xfrm rot="2700000">
            <a:off x="16656740" y="8786592"/>
            <a:ext cx="1535319" cy="1356163"/>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16309991" y="870425"/>
            <a:ext cx="1114408" cy="338554"/>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7</a:t>
            </a:fld>
            <a:endParaRPr lang="en-ID" sz="1600" spc="300" dirty="0">
              <a:solidFill>
                <a:schemeClr val="bg1"/>
              </a:solidFill>
              <a:latin typeface="Poppins" panose="02000000000000000000" pitchFamily="2" charset="0"/>
              <a:cs typeface="Poppins" panose="02000000000000000000" pitchFamily="2" charset="0"/>
            </a:endParaRPr>
          </a:p>
        </p:txBody>
      </p:sp>
      <p:sp>
        <p:nvSpPr>
          <p:cNvPr id="2" name="TextBox 42"/>
          <p:cNvSpPr txBox="1"/>
          <p:nvPr/>
        </p:nvSpPr>
        <p:spPr>
          <a:xfrm>
            <a:off x="863601" y="424149"/>
            <a:ext cx="13248440" cy="1569660"/>
          </a:xfrm>
          <a:prstGeom prst="rect">
            <a:avLst/>
          </a:prstGeom>
          <a:noFill/>
        </p:spPr>
        <p:txBody>
          <a:bodyPr wrap="square" rtlCol="0">
            <a:spAutoFit/>
          </a:bodyPr>
          <a:lstStyle/>
          <a:p>
            <a:r>
              <a:rPr lang="zh-CN" altLang="en-US" sz="9600" dirty="0">
                <a:latin typeface="Poppins" panose="02000000000000000000" pitchFamily="2" charset="0"/>
                <a:cs typeface="Poppins" panose="02000000000000000000" pitchFamily="2" charset="0"/>
              </a:rPr>
              <a:t>商品符号对消费的影响</a:t>
            </a:r>
            <a:endParaRPr lang="en-ID" sz="9600" dirty="0">
              <a:latin typeface="Poppins" panose="02000000000000000000" pitchFamily="2" charset="0"/>
              <a:cs typeface="Poppins" panose="02000000000000000000" pitchFamily="2" charset="0"/>
            </a:endParaRPr>
          </a:p>
        </p:txBody>
      </p:sp>
      <p:sp>
        <p:nvSpPr>
          <p:cNvPr id="4" name="文本框 3"/>
          <p:cNvSpPr txBox="1"/>
          <p:nvPr/>
        </p:nvSpPr>
        <p:spPr>
          <a:xfrm>
            <a:off x="534750" y="3280129"/>
            <a:ext cx="14827170" cy="4524315"/>
          </a:xfrm>
          <a:prstGeom prst="rect">
            <a:avLst/>
          </a:prstGeom>
          <a:noFill/>
        </p:spPr>
        <p:txBody>
          <a:bodyPr wrap="square">
            <a:spAutoFit/>
          </a:bodyPr>
          <a:lstStyle/>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商品成为可购买的贵族标志</a:t>
            </a:r>
            <a:endParaRPr lang="en-US" altLang="zh-CN" sz="7200" dirty="0">
              <a:ea typeface="等线" panose="02010600030101010101" pitchFamily="2" charset="-122"/>
              <a:cs typeface="Times New Roman" panose="02020603050405020304" pitchFamily="18" charset="0"/>
            </a:endParaRPr>
          </a:p>
          <a:p>
            <a:endParaRPr lang="en-US" altLang="zh-CN" sz="7200" dirty="0">
              <a:ea typeface="等线" panose="02010600030101010101" pitchFamily="2" charset="-122"/>
              <a:cs typeface="Times New Roman" panose="02020603050405020304" pitchFamily="18" charset="0"/>
            </a:endParaRPr>
          </a:p>
          <a:p>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上层资产阶级的风气蔓延到小资产      </a:t>
            </a:r>
            <a:r>
              <a:rPr lang="en-US" altLang="zh-CN" sz="7200" dirty="0">
                <a:ea typeface="等线" panose="02010600030101010101" pitchFamily="2" charset="-122"/>
                <a:cs typeface="Times New Roman" panose="02020603050405020304" pitchFamily="18" charset="0"/>
              </a:rPr>
              <a:t>	</a:t>
            </a:r>
            <a:r>
              <a:rPr lang="zh-CN" altLang="en-US" sz="7200" dirty="0">
                <a:ea typeface="等线" panose="02010600030101010101" pitchFamily="2" charset="-122"/>
                <a:cs typeface="Times New Roman" panose="02020603050405020304" pitchFamily="18" charset="0"/>
              </a:rPr>
              <a:t>阶级</a:t>
            </a:r>
            <a:endParaRPr lang="zh-CN" altLang="en-US" sz="7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48030" y="0"/>
            <a:ext cx="17539335" cy="10287000"/>
            <a:chOff x="1178" y="0"/>
            <a:chExt cx="27621" cy="16200"/>
          </a:xfrm>
        </p:grpSpPr>
        <p:sp>
          <p:nvSpPr>
            <p:cNvPr id="28" name="Rectangle 27"/>
            <p:cNvSpPr/>
            <p:nvPr/>
          </p:nvSpPr>
          <p:spPr>
            <a:xfrm>
              <a:off x="21971" y="0"/>
              <a:ext cx="6829" cy="16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TextBox 4"/>
            <p:cNvSpPr txBox="1"/>
            <p:nvPr/>
          </p:nvSpPr>
          <p:spPr>
            <a:xfrm>
              <a:off x="24368" y="14165"/>
              <a:ext cx="2108" cy="582"/>
            </a:xfrm>
            <a:prstGeom prst="rect">
              <a:avLst/>
            </a:prstGeom>
            <a:noFill/>
          </p:spPr>
          <p:txBody>
            <a:bodyPr wrap="none" rtlCol="0">
              <a:spAutoFit/>
            </a:bodyPr>
            <a:lstStyle/>
            <a:p>
              <a:pPr algn="ctr"/>
              <a:r>
                <a:rPr lang="en-US" b="1" spc="300" dirty="0">
                  <a:solidFill>
                    <a:schemeClr val="bg1"/>
                  </a:solidFill>
                  <a:latin typeface="Poppins" panose="02000000000000000000" pitchFamily="2" charset="0"/>
                  <a:cs typeface="Poppins" panose="02000000000000000000" pitchFamily="2" charset="0"/>
                </a:rPr>
                <a:t>Started</a:t>
              </a:r>
              <a:endParaRPr lang="en-ID" b="1" spc="300" dirty="0">
                <a:solidFill>
                  <a:schemeClr val="bg1"/>
                </a:solidFill>
                <a:latin typeface="Poppins" panose="02000000000000000000" pitchFamily="2" charset="0"/>
                <a:cs typeface="Poppins" panose="02000000000000000000" pitchFamily="2" charset="0"/>
              </a:endParaRPr>
            </a:p>
          </p:txBody>
        </p:sp>
        <p:sp>
          <p:nvSpPr>
            <p:cNvPr id="14" name="TextBox 13"/>
            <p:cNvSpPr txBox="1"/>
            <p:nvPr/>
          </p:nvSpPr>
          <p:spPr>
            <a:xfrm>
              <a:off x="1178" y="1943"/>
              <a:ext cx="20039" cy="6445"/>
            </a:xfrm>
            <a:prstGeom prst="rect">
              <a:avLst/>
            </a:prstGeom>
            <a:noFill/>
          </p:spPr>
          <p:txBody>
            <a:bodyPr wrap="square" rtlCol="0">
              <a:spAutoFit/>
            </a:bodyPr>
            <a:lstStyle/>
            <a:p>
              <a:r>
                <a:rPr lang="zh-CN" altLang="en-US" sz="13000">
                  <a:latin typeface="黑体" panose="02010609060101010101" pitchFamily="49" charset="-122"/>
                  <a:ea typeface="黑体" panose="02010609060101010101" pitchFamily="49" charset="-122"/>
                  <a:cs typeface="Poppins" panose="02000000000000000000" pitchFamily="2" charset="0"/>
                </a:rPr>
                <a:t>消费主义的发展的分析</a:t>
              </a:r>
              <a:endParaRPr lang="en-ID" sz="13000" dirty="0">
                <a:latin typeface="黑体" panose="02010609060101010101" pitchFamily="49" charset="-122"/>
                <a:ea typeface="黑体" panose="02010609060101010101" pitchFamily="49" charset="-122"/>
                <a:cs typeface="Poppins" panose="02000000000000000000" pitchFamily="2" charset="0"/>
              </a:endParaRPr>
            </a:p>
          </p:txBody>
        </p:sp>
        <p:sp>
          <p:nvSpPr>
            <p:cNvPr id="27" name="Freeform: Shape 26"/>
            <p:cNvSpPr/>
            <p:nvPr/>
          </p:nvSpPr>
          <p:spPr>
            <a:xfrm rot="18900000">
              <a:off x="26303" y="227"/>
              <a:ext cx="2418" cy="2136"/>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TextBox 28"/>
            <p:cNvSpPr txBox="1"/>
            <p:nvPr/>
          </p:nvSpPr>
          <p:spPr>
            <a:xfrm>
              <a:off x="23041" y="6741"/>
              <a:ext cx="4035" cy="3150"/>
            </a:xfrm>
            <a:prstGeom prst="rect">
              <a:avLst/>
            </a:prstGeom>
            <a:noFill/>
          </p:spPr>
          <p:txBody>
            <a:bodyPr wrap="square" rtlCol="0">
              <a:spAutoFit/>
            </a:bodyPr>
            <a:lstStyle/>
            <a:p>
              <a:pPr algn="r">
                <a:lnSpc>
                  <a:spcPct val="200000"/>
                </a:lnSpc>
              </a:pPr>
              <a:r>
                <a:rPr lang="zh-CN" altLang="en-US" sz="1600">
                  <a:solidFill>
                    <a:schemeClr val="bg1"/>
                  </a:solidFill>
                  <a:latin typeface="Poppins" panose="02000000000000000000" pitchFamily="2" charset="0"/>
                  <a:cs typeface="Poppins" panose="02000000000000000000" pitchFamily="2" charset="0"/>
                </a:rPr>
                <a:t>人们从来不消费物的本身，即其使用价值，人们总是把物用来当作能够突出自己的符号</a:t>
              </a:r>
              <a:endParaRPr lang="en-ID" sz="1400" dirty="0">
                <a:solidFill>
                  <a:schemeClr val="bg1"/>
                </a:solidFill>
                <a:latin typeface="Poppins" panose="02000000000000000000" pitchFamily="2" charset="0"/>
                <a:cs typeface="Poppins" panose="02000000000000000000" pitchFamily="2" charset="0"/>
              </a:endParaRPr>
            </a:p>
          </p:txBody>
        </p:sp>
      </p:grpSp>
      <p:sp>
        <p:nvSpPr>
          <p:cNvPr id="4" name="Rectangle: Rounded Corners 3"/>
          <p:cNvSpPr/>
          <p:nvPr/>
        </p:nvSpPr>
        <p:spPr>
          <a:xfrm>
            <a:off x="14862412" y="8852605"/>
            <a:ext cx="2561987" cy="612071"/>
          </a:xfrm>
          <a:prstGeom prst="roundRect">
            <a:avLst>
              <a:gd name="adj" fmla="val 0"/>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25145" y="0"/>
            <a:ext cx="17762855" cy="10287000"/>
            <a:chOff x="827" y="0"/>
            <a:chExt cx="27973" cy="16200"/>
          </a:xfrm>
        </p:grpSpPr>
        <p:sp>
          <p:nvSpPr>
            <p:cNvPr id="21" name="Rectangle 20"/>
            <p:cNvSpPr/>
            <p:nvPr/>
          </p:nvSpPr>
          <p:spPr>
            <a:xfrm>
              <a:off x="24192" y="0"/>
              <a:ext cx="4608" cy="16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TextBox 42"/>
            <p:cNvSpPr txBox="1"/>
            <p:nvPr/>
          </p:nvSpPr>
          <p:spPr>
            <a:xfrm>
              <a:off x="827" y="595"/>
              <a:ext cx="20864" cy="2470"/>
            </a:xfrm>
            <a:prstGeom prst="rect">
              <a:avLst/>
            </a:prstGeom>
            <a:noFill/>
          </p:spPr>
          <p:txBody>
            <a:bodyPr wrap="square" rtlCol="0">
              <a:spAutoFit/>
            </a:bodyPr>
            <a:lstStyle/>
            <a:p>
              <a:r>
                <a:rPr lang="zh-CN" altLang="en-US" sz="9600">
                  <a:latin typeface="Poppins" panose="02000000000000000000" pitchFamily="2" charset="0"/>
                  <a:cs typeface="Poppins" panose="02000000000000000000" pitchFamily="2" charset="0"/>
                </a:rPr>
                <a:t>发展的外界因素</a:t>
              </a:r>
              <a:endParaRPr lang="en-ID" sz="9600" dirty="0">
                <a:latin typeface="Poppins" panose="02000000000000000000" pitchFamily="2" charset="0"/>
                <a:cs typeface="Poppins" panose="02000000000000000000" pitchFamily="2" charset="0"/>
              </a:endParaRPr>
            </a:p>
          </p:txBody>
        </p:sp>
        <p:sp>
          <p:nvSpPr>
            <p:cNvPr id="15" name="Freeform: Shape 14"/>
            <p:cNvSpPr/>
            <p:nvPr/>
          </p:nvSpPr>
          <p:spPr>
            <a:xfrm rot="2700000">
              <a:off x="26231" y="13837"/>
              <a:ext cx="2418" cy="2136"/>
            </a:xfrm>
            <a:custGeom>
              <a:avLst/>
              <a:gdLst>
                <a:gd name="connsiteX0" fmla="*/ 1126341 w 2017285"/>
                <a:gd name="connsiteY0" fmla="*/ 0 h 1781888"/>
                <a:gd name="connsiteX1" fmla="*/ 1954718 w 2017285"/>
                <a:gd name="connsiteY1" fmla="*/ 828377 h 1781888"/>
                <a:gd name="connsiteX2" fmla="*/ 2017285 w 2017285"/>
                <a:gd name="connsiteY2" fmla="*/ 890944 h 1781888"/>
                <a:gd name="connsiteX3" fmla="*/ 1954718 w 2017285"/>
                <a:gd name="connsiteY3" fmla="*/ 953511 h 1781888"/>
                <a:gd name="connsiteX4" fmla="*/ 1126341 w 2017285"/>
                <a:gd name="connsiteY4" fmla="*/ 1781888 h 1781888"/>
                <a:gd name="connsiteX5" fmla="*/ 1063774 w 2017285"/>
                <a:gd name="connsiteY5" fmla="*/ 1719321 h 1781888"/>
                <a:gd name="connsiteX6" fmla="*/ 1844753 w 2017285"/>
                <a:gd name="connsiteY6" fmla="*/ 938342 h 1781888"/>
                <a:gd name="connsiteX7" fmla="*/ 0 w 2017285"/>
                <a:gd name="connsiteY7" fmla="*/ 938342 h 1781888"/>
                <a:gd name="connsiteX8" fmla="*/ 0 w 2017285"/>
                <a:gd name="connsiteY8" fmla="*/ 849859 h 1781888"/>
                <a:gd name="connsiteX9" fmla="*/ 1851066 w 2017285"/>
                <a:gd name="connsiteY9" fmla="*/ 849859 h 1781888"/>
                <a:gd name="connsiteX10" fmla="*/ 1063774 w 2017285"/>
                <a:gd name="connsiteY10" fmla="*/ 62567 h 178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7285" h="1781888">
                  <a:moveTo>
                    <a:pt x="1126341" y="0"/>
                  </a:moveTo>
                  <a:lnTo>
                    <a:pt x="1954718" y="828377"/>
                  </a:lnTo>
                  <a:lnTo>
                    <a:pt x="2017285" y="890944"/>
                  </a:lnTo>
                  <a:lnTo>
                    <a:pt x="1954718" y="953511"/>
                  </a:lnTo>
                  <a:lnTo>
                    <a:pt x="1126341" y="1781888"/>
                  </a:lnTo>
                  <a:lnTo>
                    <a:pt x="1063774" y="1719321"/>
                  </a:lnTo>
                  <a:lnTo>
                    <a:pt x="1844753" y="938342"/>
                  </a:lnTo>
                  <a:lnTo>
                    <a:pt x="0" y="938342"/>
                  </a:lnTo>
                  <a:lnTo>
                    <a:pt x="0" y="849859"/>
                  </a:lnTo>
                  <a:lnTo>
                    <a:pt x="1851066" y="849859"/>
                  </a:lnTo>
                  <a:lnTo>
                    <a:pt x="1063774" y="6256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TextBox 19"/>
            <p:cNvSpPr txBox="1"/>
            <p:nvPr/>
          </p:nvSpPr>
          <p:spPr>
            <a:xfrm>
              <a:off x="25685" y="1371"/>
              <a:ext cx="1755" cy="533"/>
            </a:xfrm>
            <a:prstGeom prst="rect">
              <a:avLst/>
            </a:prstGeom>
            <a:noFill/>
          </p:spPr>
          <p:txBody>
            <a:bodyPr wrap="none" rtlCol="0">
              <a:spAutoFit/>
            </a:bodyPr>
            <a:lstStyle/>
            <a:p>
              <a:pPr algn="r"/>
              <a:r>
                <a:rPr lang="en-US" sz="1600" spc="300" dirty="0">
                  <a:solidFill>
                    <a:schemeClr val="bg1"/>
                  </a:solidFill>
                  <a:latin typeface="Poppins" panose="02000000000000000000" pitchFamily="2" charset="0"/>
                  <a:cs typeface="Poppins" panose="02000000000000000000" pitchFamily="2" charset="0"/>
                </a:rPr>
                <a:t>Page </a:t>
              </a:r>
              <a:fld id="{086875AE-26DA-48A8-8CB6-75FEAFED9C20}" type="slidenum">
                <a:rPr lang="en-US" sz="1600" spc="300" smtClean="0">
                  <a:solidFill>
                    <a:schemeClr val="bg1"/>
                  </a:solidFill>
                  <a:latin typeface="Poppins" panose="02000000000000000000" pitchFamily="2" charset="0"/>
                  <a:cs typeface="Poppins" panose="02000000000000000000" pitchFamily="2" charset="0"/>
                </a:rPr>
                <a:t>9</a:t>
              </a:fld>
              <a:endParaRPr lang="en-ID" sz="1600" spc="300" dirty="0">
                <a:solidFill>
                  <a:schemeClr val="bg1"/>
                </a:solidFill>
                <a:latin typeface="Poppins" panose="02000000000000000000" pitchFamily="2" charset="0"/>
                <a:cs typeface="Poppins" panose="02000000000000000000" pitchFamily="2" charset="0"/>
              </a:endParaRPr>
            </a:p>
          </p:txBody>
        </p:sp>
        <p:sp>
          <p:nvSpPr>
            <p:cNvPr id="16" name="文本框 15"/>
            <p:cNvSpPr txBox="1"/>
            <p:nvPr/>
          </p:nvSpPr>
          <p:spPr>
            <a:xfrm>
              <a:off x="842" y="5166"/>
              <a:ext cx="23350" cy="5378"/>
            </a:xfrm>
            <a:prstGeom prst="rect">
              <a:avLst/>
            </a:prstGeom>
            <a:noFill/>
          </p:spPr>
          <p:txBody>
            <a:bodyPr wrap="square">
              <a:spAutoFit/>
            </a:bodyPr>
            <a:lstStyle/>
            <a:p>
              <a:r>
                <a:rPr lang="en-US" altLang="zh-CN" sz="7200">
                  <a:ea typeface="等线" panose="02010600030101010101" pitchFamily="2" charset="-122"/>
                  <a:cs typeface="Times New Roman" panose="02020603050405020304" pitchFamily="18" charset="0"/>
                </a:rPr>
                <a:t>· </a:t>
              </a:r>
              <a:r>
                <a:rPr lang="zh-CN" altLang="zh-CN" sz="7200">
                  <a:effectLst/>
                  <a:ea typeface="等线" panose="02010600030101010101" pitchFamily="2" charset="-122"/>
                  <a:cs typeface="Times New Roman" panose="02020603050405020304" pitchFamily="18" charset="0"/>
                </a:rPr>
                <a:t>世世代代圉于集体环境之中</a:t>
              </a:r>
              <a:endParaRPr lang="en-US" altLang="zh-CN" sz="7200">
                <a:effectLst/>
                <a:ea typeface="等线" panose="02010600030101010101" pitchFamily="2" charset="-122"/>
                <a:cs typeface="Times New Roman" panose="02020603050405020304" pitchFamily="18" charset="0"/>
              </a:endParaRPr>
            </a:p>
            <a:p>
              <a:endParaRPr lang="en-US" altLang="zh-CN" sz="7200">
                <a:effectLst/>
                <a:ea typeface="等线" panose="02010600030101010101" pitchFamily="2" charset="-122"/>
                <a:cs typeface="Times New Roman" panose="02020603050405020304" pitchFamily="18" charset="0"/>
              </a:endParaRPr>
            </a:p>
            <a:p>
              <a:r>
                <a:rPr lang="en-US" altLang="zh-CN" sz="7200">
                  <a:ea typeface="等线" panose="02010600030101010101" pitchFamily="2" charset="-122"/>
                  <a:cs typeface="Times New Roman" panose="02020603050405020304" pitchFamily="18" charset="0"/>
                </a:rPr>
                <a:t>· </a:t>
              </a:r>
              <a:r>
                <a:rPr lang="zh-CN" altLang="en-US" sz="7200">
                  <a:ea typeface="等线" panose="02010600030101010101" pitchFamily="2" charset="-122"/>
                  <a:cs typeface="Times New Roman" panose="02020603050405020304" pitchFamily="18" charset="0"/>
                </a:rPr>
                <a:t>交通工具的发展使外出成为可能</a:t>
              </a:r>
            </a:p>
          </p:txBody>
        </p:sp>
      </p:gr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2VhM2Y3N2VmMTM3OTFhNjA1NjZiYjFjYTk4MTBhYzkifQ=="/>
</p:tagLst>
</file>

<file path=ppt/theme/theme1.xml><?xml version="1.0" encoding="utf-8"?>
<a:theme xmlns:a="http://schemas.openxmlformats.org/drawingml/2006/main" name="Office Theme">
  <a:themeElements>
    <a:clrScheme name="Custom 214">
      <a:dk1>
        <a:srgbClr val="323232"/>
      </a:dk1>
      <a:lt1>
        <a:srgbClr val="F6F1EB"/>
      </a:lt1>
      <a:dk2>
        <a:srgbClr val="44546A"/>
      </a:dk2>
      <a:lt2>
        <a:srgbClr val="E7E6E6"/>
      </a:lt2>
      <a:accent1>
        <a:srgbClr val="A29B93"/>
      </a:accent1>
      <a:accent2>
        <a:srgbClr val="E1DAD2"/>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TotalTime>
  <Words>1291</Words>
  <Application>Microsoft Office PowerPoint</Application>
  <PresentationFormat>自定义</PresentationFormat>
  <Paragraphs>205</Paragraphs>
  <Slides>33</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33</vt:i4>
      </vt:variant>
    </vt:vector>
  </HeadingPairs>
  <TitlesOfParts>
    <vt:vector size="39" baseType="lpstr">
      <vt:lpstr>Poppins</vt:lpstr>
      <vt:lpstr>黑体</vt:lpstr>
      <vt:lpstr>等线</vt:lpstr>
      <vt:lpstr>Calibri</vt:lpstr>
      <vt:lpstr>Arial</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宇 张</cp:lastModifiedBy>
  <cp:revision>202</cp:revision>
  <dcterms:created xsi:type="dcterms:W3CDTF">2019-09-05T16:40:00Z</dcterms:created>
  <dcterms:modified xsi:type="dcterms:W3CDTF">2024-04-24T15:47:29Z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3105949F56B048E2ADA96AD9474AF7C8_12</vt:lpwstr>
  </property>
  <property fmtid="{D5CDD505-2E9C-101B-9397-08002B2CF9AE}" pid="3" name="KSOProductBuildVer">
    <vt:lpwstr>2052-12.1.0.16417</vt:lpwstr>
  </property>
</Properties>
</file>

<file path=docProps/thumbnail.jpeg>
</file>